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2" r:id="rId3"/>
    <p:sldId id="361" r:id="rId4"/>
    <p:sldId id="346" r:id="rId5"/>
    <p:sldId id="345" r:id="rId6"/>
    <p:sldId id="257" r:id="rId7"/>
    <p:sldId id="258" r:id="rId8"/>
    <p:sldId id="259" r:id="rId9"/>
    <p:sldId id="347" r:id="rId10"/>
    <p:sldId id="348" r:id="rId11"/>
    <p:sldId id="261" r:id="rId12"/>
    <p:sldId id="262" r:id="rId13"/>
    <p:sldId id="362" r:id="rId14"/>
    <p:sldId id="343" r:id="rId15"/>
    <p:sldId id="364" r:id="rId16"/>
    <p:sldId id="365" r:id="rId17"/>
    <p:sldId id="344" r:id="rId18"/>
    <p:sldId id="341" r:id="rId19"/>
    <p:sldId id="342" r:id="rId20"/>
    <p:sldId id="279" r:id="rId21"/>
    <p:sldId id="363" r:id="rId22"/>
    <p:sldId id="280" r:id="rId23"/>
    <p:sldId id="265" r:id="rId24"/>
    <p:sldId id="264" r:id="rId25"/>
    <p:sldId id="266" r:id="rId26"/>
    <p:sldId id="268" r:id="rId27"/>
    <p:sldId id="263" r:id="rId28"/>
    <p:sldId id="267" r:id="rId29"/>
    <p:sldId id="260" r:id="rId30"/>
    <p:sldId id="269" r:id="rId31"/>
    <p:sldId id="270" r:id="rId32"/>
    <p:sldId id="271" r:id="rId33"/>
    <p:sldId id="272" r:id="rId34"/>
    <p:sldId id="273" r:id="rId35"/>
    <p:sldId id="274" r:id="rId36"/>
    <p:sldId id="275" r:id="rId37"/>
    <p:sldId id="276" r:id="rId38"/>
    <p:sldId id="277" r:id="rId39"/>
    <p:sldId id="278"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7" r:id="rId53"/>
    <p:sldId id="298" r:id="rId54"/>
    <p:sldId id="299" r:id="rId55"/>
    <p:sldId id="296" r:id="rId56"/>
    <p:sldId id="301" r:id="rId57"/>
    <p:sldId id="300"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8" r:id="rId74"/>
    <p:sldId id="317" r:id="rId75"/>
    <p:sldId id="293" r:id="rId76"/>
    <p:sldId id="319" r:id="rId77"/>
    <p:sldId id="320" r:id="rId78"/>
    <p:sldId id="321" r:id="rId79"/>
    <p:sldId id="323" r:id="rId80"/>
    <p:sldId id="324" r:id="rId81"/>
    <p:sldId id="325" r:id="rId82"/>
    <p:sldId id="326" r:id="rId83"/>
    <p:sldId id="327" r:id="rId84"/>
    <p:sldId id="328" r:id="rId85"/>
    <p:sldId id="329" r:id="rId86"/>
    <p:sldId id="330" r:id="rId87"/>
    <p:sldId id="331" r:id="rId88"/>
    <p:sldId id="332" r:id="rId89"/>
    <p:sldId id="333" r:id="rId90"/>
    <p:sldId id="349" r:id="rId91"/>
    <p:sldId id="350" r:id="rId92"/>
    <p:sldId id="351" r:id="rId93"/>
    <p:sldId id="335" r:id="rId94"/>
    <p:sldId id="336" r:id="rId95"/>
    <p:sldId id="354" r:id="rId96"/>
    <p:sldId id="355" r:id="rId97"/>
    <p:sldId id="356" r:id="rId98"/>
    <p:sldId id="357" r:id="rId99"/>
    <p:sldId id="358" r:id="rId100"/>
    <p:sldId id="359" r:id="rId101"/>
    <p:sldId id="360" r:id="rId102"/>
    <p:sldId id="337" r:id="rId103"/>
    <p:sldId id="334" r:id="rId104"/>
    <p:sldId id="338" r:id="rId105"/>
    <p:sldId id="339" r:id="rId106"/>
    <p:sldId id="340" r:id="rId107"/>
    <p:sldId id="353" r:id="rId108"/>
    <p:sldId id="352" r:id="rId10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A92353F-1C2E-483E-AF2A-DA640D535D50}">
          <p14:sldIdLst>
            <p14:sldId id="256"/>
            <p14:sldId id="322"/>
            <p14:sldId id="361"/>
            <p14:sldId id="346"/>
            <p14:sldId id="345"/>
            <p14:sldId id="257"/>
            <p14:sldId id="258"/>
            <p14:sldId id="259"/>
            <p14:sldId id="347"/>
            <p14:sldId id="348"/>
            <p14:sldId id="261"/>
            <p14:sldId id="262"/>
            <p14:sldId id="362"/>
            <p14:sldId id="343"/>
            <p14:sldId id="364"/>
            <p14:sldId id="365"/>
            <p14:sldId id="344"/>
            <p14:sldId id="341"/>
            <p14:sldId id="342"/>
          </p14:sldIdLst>
        </p14:section>
        <p14:section name="Basic DOM Interaction" id="{786BAB80-0E63-4FA2-8C30-43704E90E0E9}">
          <p14:sldIdLst>
            <p14:sldId id="279"/>
            <p14:sldId id="363"/>
            <p14:sldId id="280"/>
          </p14:sldIdLst>
        </p14:section>
        <p14:section name="JavaScript" id="{C5D0F3A8-79EF-4BA5-A1DA-AC8B7A9FF437}">
          <p14:sldIdLst>
            <p14:sldId id="265"/>
            <p14:sldId id="264"/>
            <p14:sldId id="266"/>
            <p14:sldId id="268"/>
            <p14:sldId id="263"/>
            <p14:sldId id="267"/>
            <p14:sldId id="260"/>
            <p14:sldId id="269"/>
            <p14:sldId id="270"/>
          </p14:sldIdLst>
        </p14:section>
        <p14:section name="Literals" id="{C3C69CE5-8D27-4E3B-882F-A31F315B5DDC}">
          <p14:sldIdLst>
            <p14:sldId id="271"/>
            <p14:sldId id="272"/>
            <p14:sldId id="273"/>
            <p14:sldId id="274"/>
            <p14:sldId id="275"/>
            <p14:sldId id="276"/>
            <p14:sldId id="277"/>
            <p14:sldId id="278"/>
          </p14:sldIdLst>
        </p14:section>
        <p14:section name="Control Flow" id="{A9E5471F-40C9-4619-92B2-167679B0FE73}">
          <p14:sldIdLst>
            <p14:sldId id="281"/>
            <p14:sldId id="282"/>
            <p14:sldId id="283"/>
            <p14:sldId id="284"/>
            <p14:sldId id="285"/>
            <p14:sldId id="286"/>
            <p14:sldId id="287"/>
            <p14:sldId id="288"/>
            <p14:sldId id="289"/>
            <p14:sldId id="290"/>
            <p14:sldId id="291"/>
            <p14:sldId id="292"/>
            <p14:sldId id="297"/>
            <p14:sldId id="298"/>
            <p14:sldId id="299"/>
          </p14:sldIdLst>
        </p14:section>
        <p14:section name="Objekte" id="{E3D700B7-B506-4CD3-BF55-C0C909AEA32B}">
          <p14:sldIdLst>
            <p14:sldId id="296"/>
            <p14:sldId id="301"/>
            <p14:sldId id="300"/>
            <p14:sldId id="302"/>
            <p14:sldId id="303"/>
            <p14:sldId id="304"/>
            <p14:sldId id="305"/>
          </p14:sldIdLst>
        </p14:section>
        <p14:section name="Arrays" id="{AE32D56B-92CC-45B7-9FDE-FFBA961A79FD}">
          <p14:sldIdLst>
            <p14:sldId id="306"/>
            <p14:sldId id="307"/>
            <p14:sldId id="308"/>
            <p14:sldId id="309"/>
            <p14:sldId id="310"/>
            <p14:sldId id="311"/>
            <p14:sldId id="312"/>
            <p14:sldId id="313"/>
            <p14:sldId id="314"/>
            <p14:sldId id="315"/>
            <p14:sldId id="316"/>
            <p14:sldId id="318"/>
            <p14:sldId id="317"/>
          </p14:sldIdLst>
        </p14:section>
        <p14:section name="Functions" id="{3D349086-80C5-434E-AD33-7C6ECF930103}">
          <p14:sldIdLst>
            <p14:sldId id="293"/>
            <p14:sldId id="319"/>
            <p14:sldId id="320"/>
            <p14:sldId id="321"/>
            <p14:sldId id="323"/>
            <p14:sldId id="324"/>
            <p14:sldId id="325"/>
            <p14:sldId id="326"/>
            <p14:sldId id="327"/>
            <p14:sldId id="328"/>
          </p14:sldIdLst>
        </p14:section>
        <p14:section name="Objects 2" id="{56421B75-E992-4E26-8AE7-405486DB2A53}">
          <p14:sldIdLst>
            <p14:sldId id="329"/>
            <p14:sldId id="330"/>
            <p14:sldId id="331"/>
            <p14:sldId id="332"/>
            <p14:sldId id="333"/>
            <p14:sldId id="349"/>
            <p14:sldId id="350"/>
            <p14:sldId id="351"/>
            <p14:sldId id="335"/>
            <p14:sldId id="336"/>
          </p14:sldIdLst>
        </p14:section>
        <p14:section name="Promises" id="{4FF0286C-E147-49F7-BD2C-DFE339561A26}">
          <p14:sldIdLst>
            <p14:sldId id="354"/>
            <p14:sldId id="355"/>
            <p14:sldId id="356"/>
            <p14:sldId id="357"/>
            <p14:sldId id="358"/>
          </p14:sldIdLst>
        </p14:section>
        <p14:section name="Enterprise Javascript" id="{A9334EC9-70C3-4F43-88EE-92386164EE97}">
          <p14:sldIdLst>
            <p14:sldId id="359"/>
            <p14:sldId id="360"/>
          </p14:sldIdLst>
        </p14:section>
        <p14:section name="Future" id="{5B4F288A-1863-4C9B-BA4F-BEC6DFBAA5BC}">
          <p14:sldIdLst>
            <p14:sldId id="337"/>
            <p14:sldId id="334"/>
            <p14:sldId id="338"/>
            <p14:sldId id="339"/>
            <p14:sldId id="340"/>
            <p14:sldId id="353"/>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p:cViewPr varScale="1">
        <p:scale>
          <a:sx n="89" d="100"/>
          <a:sy n="89" d="100"/>
        </p:scale>
        <p:origin x="3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522539" y="452669"/>
            <a:ext cx="10334101" cy="914131"/>
          </a:xfrm>
          <a:prstGeom prst="rect">
            <a:avLst/>
          </a:prstGeom>
        </p:spPr>
        <p:txBody>
          <a:bodyPr lIns="0" tIns="0" rIns="0" bIns="0" anchor="b"/>
          <a:lstStyle>
            <a:lvl1pPr marL="0" indent="0">
              <a:spcBef>
                <a:spcPts val="0"/>
              </a:spcBef>
              <a:buFontTx/>
              <a:buNone/>
              <a:defRPr sz="1867">
                <a:solidFill>
                  <a:schemeClr val="accent2"/>
                </a:solidFill>
                <a:latin typeface="+mn-lt"/>
              </a:defRPr>
            </a:lvl1pPr>
            <a:lvl2pPr marL="609585" indent="0">
              <a:buFontTx/>
              <a:buNone/>
              <a:defRPr sz="1867">
                <a:latin typeface="+mn-lt"/>
              </a:defRPr>
            </a:lvl2pPr>
            <a:lvl3pPr marL="1219170" indent="0">
              <a:buFontTx/>
              <a:buNone/>
              <a:defRPr sz="1867">
                <a:latin typeface="+mn-lt"/>
              </a:defRPr>
            </a:lvl3pPr>
            <a:lvl4pPr marL="1828754" indent="0">
              <a:buFontTx/>
              <a:buNone/>
              <a:defRPr sz="1867">
                <a:latin typeface="+mn-lt"/>
              </a:defRPr>
            </a:lvl4pPr>
            <a:lvl5pPr marL="2438339" indent="0">
              <a:buFontTx/>
              <a:buNone/>
              <a:defRPr sz="1867">
                <a:latin typeface="+mn-lt"/>
              </a:defRPr>
            </a:lvl5pPr>
          </a:lstStyle>
          <a:p>
            <a:pPr lvl="0"/>
            <a:r>
              <a:rPr lang="en-US" noProof="0" dirty="0" smtClean="0"/>
              <a:t>Add long title here</a:t>
            </a:r>
            <a:endParaRPr lang="en-US" noProof="0" dirty="0"/>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75000"/>
            </a:schemeClr>
          </a:solidFill>
        </p:spPr>
        <p:txBody>
          <a:bodyPr anchor="ctr"/>
          <a:lstStyle>
            <a:lvl1pPr marL="0" indent="0" algn="ctr">
              <a:buNone/>
              <a:defRPr sz="1333">
                <a:solidFill>
                  <a:schemeClr val="bg1">
                    <a:lumMod val="50000"/>
                  </a:schemeClr>
                </a:solidFill>
                <a:latin typeface="+mj-lt"/>
              </a:defRPr>
            </a:lvl1pPr>
          </a:lstStyle>
          <a:p>
            <a:pPr lvl="0"/>
            <a:r>
              <a:rPr lang="en-US" noProof="0" dirty="0" smtClean="0"/>
              <a:t>Image</a:t>
            </a:r>
            <a:endParaRPr lang="en-US" noProof="0" dirty="0"/>
          </a:p>
        </p:txBody>
      </p:sp>
      <p:sp>
        <p:nvSpPr>
          <p:cNvPr id="3" name="Rectangle 2"/>
          <p:cNvSpPr/>
          <p:nvPr/>
        </p:nvSpPr>
        <p:spPr>
          <a:xfrm>
            <a:off x="0" y="1994912"/>
            <a:ext cx="6864085"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4" y="3261019"/>
            <a:ext cx="5047925"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tx1"/>
                </a:solidFill>
                <a:latin typeface="Segoe UI" pitchFamily="34" charset="0"/>
                <a:ea typeface="Segoe UI" pitchFamily="34" charset="0"/>
                <a:cs typeface="Segoe UI" pitchFamily="34" charset="0"/>
              </a:defRPr>
            </a:lvl1pPr>
          </a:lstStyle>
          <a:p>
            <a:pPr lvl="0"/>
            <a:r>
              <a:rPr lang="en-US" noProof="0" dirty="0" smtClean="0"/>
              <a:t>Your Name</a:t>
            </a:r>
            <a:endParaRPr lang="en-US" noProof="0" dirty="0"/>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company information here</a:t>
            </a:r>
            <a:endParaRPr lang="en-US" noProof="0" dirty="0"/>
          </a:p>
        </p:txBody>
      </p:sp>
      <p:sp>
        <p:nvSpPr>
          <p:cNvPr id="15" name="Text Placeholder 11"/>
          <p:cNvSpPr>
            <a:spLocks noGrp="1"/>
          </p:cNvSpPr>
          <p:nvPr>
            <p:ph type="body" sz="quarter" idx="15" hasCustomPrompt="1"/>
          </p:nvPr>
        </p:nvSpPr>
        <p:spPr>
          <a:xfrm>
            <a:off x="8112224" y="3117638"/>
            <a:ext cx="3936437" cy="1062105"/>
          </a:xfrm>
          <a:prstGeom prst="rect">
            <a:avLst/>
          </a:prstGeom>
        </p:spPr>
        <p:txBody>
          <a:bodyPr lIns="0" tIns="0" rIns="0" bIns="0" anchor="ctr">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your contact details here</a:t>
            </a:r>
          </a:p>
        </p:txBody>
      </p:sp>
      <p:sp>
        <p:nvSpPr>
          <p:cNvPr id="20" name="Text Placeholder 19"/>
          <p:cNvSpPr>
            <a:spLocks noGrp="1"/>
          </p:cNvSpPr>
          <p:nvPr>
            <p:ph type="body" sz="quarter" idx="25" hasCustomPrompt="1"/>
          </p:nvPr>
        </p:nvSpPr>
        <p:spPr>
          <a:xfrm>
            <a:off x="1525334" y="4179744"/>
            <a:ext cx="505351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
        <p:nvSpPr>
          <p:cNvPr id="29" name="Text Placeholder 28"/>
          <p:cNvSpPr>
            <a:spLocks noGrp="1"/>
          </p:cNvSpPr>
          <p:nvPr>
            <p:ph type="body" sz="quarter" idx="26" hasCustomPrompt="1"/>
          </p:nvPr>
        </p:nvSpPr>
        <p:spPr>
          <a:xfrm>
            <a:off x="6957584" y="3117638"/>
            <a:ext cx="1058513" cy="1062105"/>
          </a:xfrm>
          <a:prstGeom prst="rect">
            <a:avLst/>
          </a:prstGeom>
          <a:solidFill>
            <a:schemeClr val="bg1">
              <a:lumMod val="75000"/>
            </a:schemeClr>
          </a:solidFill>
        </p:spPr>
        <p:txBody>
          <a:bodyPr lIns="46800" rIns="46800" anchor="ctr"/>
          <a:lstStyle>
            <a:lvl1pPr marL="0" indent="0" algn="r">
              <a:buFontTx/>
              <a:buNone/>
              <a:defRPr sz="1333">
                <a:solidFill>
                  <a:schemeClr val="tx1"/>
                </a:solidFill>
                <a:latin typeface="+mn-lt"/>
              </a:defRPr>
            </a:lvl1pPr>
            <a:lvl2pPr marL="609585" indent="0">
              <a:buFontTx/>
              <a:buNone/>
              <a:defRPr sz="1333">
                <a:latin typeface="+mn-lt"/>
              </a:defRPr>
            </a:lvl2pPr>
            <a:lvl3pPr marL="1219170" indent="0">
              <a:buFontTx/>
              <a:buNone/>
              <a:defRPr sz="1333">
                <a:latin typeface="+mn-lt"/>
              </a:defRPr>
            </a:lvl3pPr>
            <a:lvl4pPr marL="1828754" indent="0">
              <a:buFontTx/>
              <a:buNone/>
              <a:defRPr sz="1333">
                <a:latin typeface="+mn-lt"/>
              </a:defRPr>
            </a:lvl4pPr>
            <a:lvl5pPr marL="2438339" indent="0">
              <a:buFontTx/>
              <a:buNone/>
              <a:defRPr sz="1333">
                <a:latin typeface="+mn-lt"/>
              </a:defRPr>
            </a:lvl5pPr>
          </a:lstStyle>
          <a:p>
            <a:pPr lvl="0"/>
            <a:r>
              <a:rPr lang="en-US" noProof="0" dirty="0" smtClean="0"/>
              <a:t>Contact</a:t>
            </a:r>
            <a:endParaRPr lang="en-US" noProof="0" dirty="0"/>
          </a:p>
        </p:txBody>
      </p:sp>
      <p:sp>
        <p:nvSpPr>
          <p:cNvPr id="31" name="Rectangle 30"/>
          <p:cNvSpPr/>
          <p:nvPr/>
        </p:nvSpPr>
        <p:spPr>
          <a:xfrm>
            <a:off x="6957584" y="4246469"/>
            <a:ext cx="1058513" cy="10621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pic>
        <p:nvPicPr>
          <p:cNvPr id="30" name="Grafik 3" descr="timecockpit_horizontal_rgb.png"/>
          <p:cNvPicPr>
            <a:picLocks noChangeAspect="1"/>
          </p:cNvPicPr>
          <p:nvPr/>
        </p:nvPicPr>
        <p:blipFill rotWithShape="1">
          <a:blip r:embed="rId2" cstate="print"/>
          <a:srcRect r="83641"/>
          <a:stretch/>
        </p:blipFill>
        <p:spPr>
          <a:xfrm>
            <a:off x="7057095" y="4347777"/>
            <a:ext cx="859487" cy="859487"/>
          </a:xfrm>
          <a:prstGeom prst="rect">
            <a:avLst/>
          </a:prstGeom>
        </p:spPr>
      </p:pic>
      <p:sp>
        <p:nvSpPr>
          <p:cNvPr id="32" name="Textfeld 12"/>
          <p:cNvSpPr txBox="1"/>
          <p:nvPr/>
        </p:nvSpPr>
        <p:spPr>
          <a:xfrm>
            <a:off x="8016214" y="4833071"/>
            <a:ext cx="1538691" cy="338554"/>
          </a:xfrm>
          <a:prstGeom prst="rect">
            <a:avLst/>
          </a:prstGeom>
          <a:noFill/>
        </p:spPr>
        <p:txBody>
          <a:bodyPr wrap="none" rtlCol="0">
            <a:spAutoFit/>
          </a:bodyPr>
          <a:lstStyle/>
          <a:p>
            <a:r>
              <a:rPr lang="en-US" sz="1600" b="1" noProof="0" dirty="0" smtClean="0">
                <a:solidFill>
                  <a:schemeClr val="accent1"/>
                </a:solidFill>
              </a:rPr>
              <a:t>Saves the day.</a:t>
            </a:r>
            <a:endParaRPr lang="en-US" sz="1600" b="1" noProof="0" dirty="0">
              <a:solidFill>
                <a:schemeClr val="accent1"/>
              </a:solidFill>
            </a:endParaRPr>
          </a:p>
        </p:txBody>
      </p:sp>
      <p:pic>
        <p:nvPicPr>
          <p:cNvPr id="33" name="Grafik 3" descr="timecockpit_horizontal_rgb.png"/>
          <p:cNvPicPr>
            <a:picLocks noChangeAspect="1"/>
          </p:cNvPicPr>
          <p:nvPr/>
        </p:nvPicPr>
        <p:blipFill rotWithShape="1">
          <a:blip r:embed="rId2" cstate="print"/>
          <a:srcRect l="21866" r="-448"/>
          <a:stretch/>
        </p:blipFill>
        <p:spPr>
          <a:xfrm>
            <a:off x="8072365" y="4370903"/>
            <a:ext cx="2976451" cy="619637"/>
          </a:xfrm>
          <a:prstGeom prst="rect">
            <a:avLst/>
          </a:prstGeom>
        </p:spPr>
      </p:pic>
    </p:spTree>
    <p:extLst>
      <p:ext uri="{BB962C8B-B14F-4D97-AF65-F5344CB8AC3E}">
        <p14:creationId xmlns:p14="http://schemas.microsoft.com/office/powerpoint/2010/main" val="214794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odern UI (without animation)">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4" name="Text Placeholder 4"/>
          <p:cNvSpPr>
            <a:spLocks noGrp="1"/>
          </p:cNvSpPr>
          <p:nvPr>
            <p:ph type="body" sz="quarter" idx="23"/>
          </p:nvPr>
        </p:nvSpPr>
        <p:spPr>
          <a:xfrm>
            <a:off x="151372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4"/>
          </p:nvPr>
        </p:nvSpPr>
        <p:spPr>
          <a:xfrm>
            <a:off x="398396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5"/>
          </p:nvPr>
        </p:nvSpPr>
        <p:spPr>
          <a:xfrm>
            <a:off x="645420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7" name="Text Placeholder 4"/>
          <p:cNvSpPr>
            <a:spLocks noGrp="1"/>
          </p:cNvSpPr>
          <p:nvPr>
            <p:ph type="body" sz="quarter" idx="26"/>
          </p:nvPr>
        </p:nvSpPr>
        <p:spPr>
          <a:xfrm>
            <a:off x="8908875"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119800325"/>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llustration">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912328"/>
            <a:ext cx="7104789" cy="5620597"/>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44780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llustration (Empty)">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6"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25275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Rectangle 2"/>
          <p:cNvSpPr/>
          <p:nvPr/>
        </p:nvSpPr>
        <p:spPr>
          <a:xfrm>
            <a:off x="19673"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9" name="Content Placeholder 7"/>
          <p:cNvSpPr>
            <a:spLocks noGrp="1"/>
          </p:cNvSpPr>
          <p:nvPr>
            <p:ph sz="quarter" idx="22" hasCustomPrompt="1"/>
          </p:nvPr>
        </p:nvSpPr>
        <p:spPr>
          <a:xfrm>
            <a:off x="623392" y="932723"/>
            <a:ext cx="10945216" cy="4320480"/>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23" hasCustomPrompt="1"/>
          </p:nvPr>
        </p:nvSpPr>
        <p:spPr>
          <a:xfrm>
            <a:off x="623392" y="6014653"/>
            <a:ext cx="10945216"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itel 1"/>
          <p:cNvSpPr>
            <a:spLocks noGrp="1"/>
          </p:cNvSpPr>
          <p:nvPr>
            <p:ph type="title" hasCustomPrompt="1"/>
          </p:nvPr>
        </p:nvSpPr>
        <p:spPr>
          <a:xfrm>
            <a:off x="623392" y="5327245"/>
            <a:ext cx="10945216" cy="665440"/>
          </a:xfrm>
          <a:prstGeom prst="rect">
            <a:avLst/>
          </a:prstGeom>
        </p:spPr>
        <p:txBody>
          <a:bodyPr wrap="square" lIns="0" tIns="0" rIns="0" bIns="0" anchor="b"/>
          <a:lstStyle>
            <a:lvl1pPr>
              <a:defRPr sz="3733">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6" name="Text Placeholder 4"/>
          <p:cNvSpPr>
            <a:spLocks noGrp="1"/>
          </p:cNvSpPr>
          <p:nvPr>
            <p:ph type="body" sz="quarter" idx="25"/>
          </p:nvPr>
        </p:nvSpPr>
        <p:spPr>
          <a:xfrm>
            <a:off x="623392" y="6371762"/>
            <a:ext cx="10945216" cy="486239"/>
          </a:xfrm>
          <a:prstGeom prst="rect">
            <a:avLst/>
          </a:prstGeom>
        </p:spPr>
        <p:txBody>
          <a:bodyPr lIns="0" tIns="0" rIns="0" bIns="0" anchor="b"/>
          <a:lstStyle>
            <a:lvl1pPr marL="0" indent="0" algn="r">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581079215"/>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45490" y="238172"/>
            <a:ext cx="3611151"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238173"/>
            <a:ext cx="7104789" cy="6294753"/>
          </a:xfrm>
          <a:prstGeom prst="rect">
            <a:avLst/>
          </a:prstGeom>
        </p:spPr>
        <p:txBody>
          <a:bodyPr lIns="0" tIns="0" rIns="0" bIns="0"/>
          <a:lstStyle>
            <a:lvl1pPr marL="0" indent="0">
              <a:spcBef>
                <a:spcPts val="0"/>
              </a:spcBef>
              <a:buFontTx/>
              <a:buNone/>
              <a:tabLst>
                <a:tab pos="241294" algn="l"/>
                <a:tab pos="482588" algn="l"/>
                <a:tab pos="713300" algn="l"/>
                <a:tab pos="954593" algn="l"/>
                <a:tab pos="1198003" algn="l"/>
                <a:tab pos="1439297" algn="l"/>
                <a:tab pos="1670009" algn="l"/>
                <a:tab pos="1911303" algn="l"/>
                <a:tab pos="2152597" algn="l"/>
                <a:tab pos="2393891" algn="l"/>
                <a:tab pos="2635185" algn="l"/>
                <a:tab pos="2865895" algn="l"/>
                <a:tab pos="3109306" algn="l"/>
                <a:tab pos="3350600" algn="l"/>
                <a:tab pos="3591894" algn="l"/>
                <a:tab pos="3822604" algn="l"/>
                <a:tab pos="4063898" algn="l"/>
                <a:tab pos="4305192" algn="l"/>
              </a:tabLst>
              <a:defRPr sz="1600">
                <a:solidFill>
                  <a:schemeClr val="tx1"/>
                </a:solidFill>
                <a:latin typeface="Consolas" panose="020B0609020204030204" pitchFamily="49" charset="0"/>
                <a:cs typeface="Consolas" panose="020B0609020204030204" pitchFamily="49" charset="0"/>
              </a:defRPr>
            </a:lvl1pPr>
            <a:lvl2pPr marL="482588" indent="-241294">
              <a:spcBef>
                <a:spcPts val="0"/>
              </a:spcBef>
              <a:buFontTx/>
              <a:buNone/>
              <a:defRPr sz="1600">
                <a:solidFill>
                  <a:schemeClr val="tx1"/>
                </a:solidFill>
                <a:latin typeface="Consolas" panose="020B0609020204030204" pitchFamily="49" charset="0"/>
                <a:cs typeface="Consolas" panose="020B0609020204030204" pitchFamily="49" charset="0"/>
              </a:defRPr>
            </a:lvl2pPr>
            <a:lvl3pPr marL="713300" indent="-230712">
              <a:spcBef>
                <a:spcPts val="0"/>
              </a:spcBef>
              <a:buFontTx/>
              <a:buNone/>
              <a:defRPr sz="1600">
                <a:solidFill>
                  <a:schemeClr val="tx1"/>
                </a:solidFill>
                <a:latin typeface="Consolas" panose="020B0609020204030204" pitchFamily="49" charset="0"/>
                <a:cs typeface="Consolas" panose="020B0609020204030204" pitchFamily="49" charset="0"/>
              </a:defRPr>
            </a:lvl3pPr>
            <a:lvl4pPr marL="954593" indent="-241294">
              <a:spcBef>
                <a:spcPts val="0"/>
              </a:spcBef>
              <a:buFontTx/>
              <a:buNone/>
              <a:defRPr sz="1600">
                <a:solidFill>
                  <a:schemeClr val="tx1"/>
                </a:solidFill>
                <a:latin typeface="Consolas" panose="020B0609020204030204" pitchFamily="49" charset="0"/>
                <a:cs typeface="Consolas" panose="020B0609020204030204" pitchFamily="49" charset="0"/>
              </a:defRPr>
            </a:lvl4pPr>
            <a:lvl5pPr marL="1198003" indent="-243411">
              <a:spcBef>
                <a:spcPts val="0"/>
              </a:spcBef>
              <a:buFontTx/>
              <a:buNone/>
              <a:defRPr sz="1600">
                <a:solidFill>
                  <a:schemeClr val="tx1"/>
                </a:solidFill>
                <a:latin typeface="Consolas" panose="020B0609020204030204" pitchFamily="49" charset="0"/>
                <a:cs typeface="Consolas" panose="020B0609020204030204" pitchFamily="49" charset="0"/>
              </a:defRPr>
            </a:lvl5pPr>
          </a:lstStyle>
          <a:p>
            <a:pPr lvl="0"/>
            <a:r>
              <a:rPr lang="en-US" noProof="1" smtClean="0"/>
              <a:t>Add your code (you can use tabs)</a:t>
            </a:r>
            <a:endParaRPr lang="en-US" noProof="1"/>
          </a:p>
        </p:txBody>
      </p:sp>
      <p:sp>
        <p:nvSpPr>
          <p:cNvPr id="10" name="Text Placeholder 9"/>
          <p:cNvSpPr>
            <a:spLocks noGrp="1"/>
          </p:cNvSpPr>
          <p:nvPr>
            <p:ph type="body" sz="quarter" idx="23" hasCustomPrompt="1"/>
          </p:nvPr>
        </p:nvSpPr>
        <p:spPr>
          <a:xfrm>
            <a:off x="8245490" y="919173"/>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186333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16" name="Text Placeholder 11"/>
          <p:cNvSpPr>
            <a:spLocks noGrp="1"/>
          </p:cNvSpPr>
          <p:nvPr>
            <p:ph type="body" sz="quarter" idx="16" hasCustomPrompt="1"/>
          </p:nvPr>
        </p:nvSpPr>
        <p:spPr>
          <a:xfrm>
            <a:off x="8239999" y="243715"/>
            <a:ext cx="3622443" cy="672075"/>
          </a:xfrm>
          <a:prstGeom prst="rect">
            <a:avLst/>
          </a:prstGeom>
        </p:spPr>
        <p:txBody>
          <a:bodyPr lIns="0" tIns="0" rIns="0" bIns="0" anchor="b">
            <a:noAutofit/>
          </a:bodyPr>
          <a:lstStyle>
            <a:lvl1pPr marL="0" indent="0">
              <a:buNone/>
              <a:defRPr sz="3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smtClean="0"/>
              <a:t>Text</a:t>
            </a:r>
            <a:endParaRPr lang="de-AT"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TextBox 1"/>
          <p:cNvSpPr txBox="1"/>
          <p:nvPr/>
        </p:nvSpPr>
        <p:spPr>
          <a:xfrm>
            <a:off x="335361" y="5178709"/>
            <a:ext cx="2868093" cy="1323439"/>
          </a:xfrm>
          <a:prstGeom prst="rect">
            <a:avLst/>
          </a:prstGeom>
          <a:noFill/>
        </p:spPr>
        <p:txBody>
          <a:bodyPr wrap="none" rtlCol="0">
            <a:spAutoFit/>
          </a:bodyPr>
          <a:lstStyle/>
          <a:p>
            <a:r>
              <a:rPr lang="de-AT" sz="8000" kern="1200" dirty="0" smtClean="0">
                <a:solidFill>
                  <a:schemeClr val="tx1"/>
                </a:solidFill>
                <a:latin typeface="Segoe UI Semilight" panose="020B0402040204020203" pitchFamily="34" charset="0"/>
                <a:ea typeface="+mj-ea"/>
                <a:cs typeface="Segoe UI Semilight" panose="020B0402040204020203" pitchFamily="34" charset="0"/>
              </a:rPr>
              <a:t>Demo</a:t>
            </a:r>
            <a:endParaRPr lang="en-US" sz="8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8245490" y="936107"/>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8" name="Text Placeholder 4"/>
          <p:cNvSpPr>
            <a:spLocks noGrp="1"/>
          </p:cNvSpPr>
          <p:nvPr>
            <p:ph type="body" sz="quarter" idx="26"/>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402536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 cockpit (en)">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2400" dirty="0" smtClean="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2400" dirty="0" smtClean="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month without a minimal subscription time and without a minimal number of users.</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3"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3" cstate="print"/>
          <a:srcRect l="20996"/>
          <a:stretch>
            <a:fillRect/>
          </a:stretch>
        </p:blipFill>
        <p:spPr>
          <a:xfrm>
            <a:off x="2107488" y="4359260"/>
            <a:ext cx="1744784" cy="361280"/>
          </a:xfrm>
          <a:prstGeom prst="rect">
            <a:avLst/>
          </a:prstGeom>
        </p:spPr>
      </p:pic>
      <p:pic>
        <p:nvPicPr>
          <p:cNvPr id="7" name="Grafik 16" descr="timecockpit_horizontal_rgb.png"/>
          <p:cNvPicPr>
            <a:picLocks noChangeAspect="1"/>
          </p:cNvPicPr>
          <p:nvPr/>
        </p:nvPicPr>
        <p:blipFill>
          <a:blip r:embed="rId3" cstate="print"/>
          <a:srcRect l="20996"/>
          <a:stretch>
            <a:fillRect/>
          </a:stretch>
        </p:blipFill>
        <p:spPr>
          <a:xfrm>
            <a:off x="10134603" y="4720540"/>
            <a:ext cx="1744784" cy="361280"/>
          </a:xfrm>
          <a:prstGeom prst="rect">
            <a:avLst/>
          </a:prstGeom>
        </p:spPr>
      </p:pic>
      <p:pic>
        <p:nvPicPr>
          <p:cNvPr id="9" name="Grafik 3" descr="timecockpit_horizontal_rgb.png"/>
          <p:cNvPicPr>
            <a:picLocks noChangeAspect="1"/>
          </p:cNvPicPr>
          <p:nvPr/>
        </p:nvPicPr>
        <p:blipFill rotWithShape="1">
          <a:blip r:embed="rId3"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82623354"/>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 cockpit (de)">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2400" dirty="0" err="1" smtClean="0">
                <a:latin typeface="Segoe UI Semilight" panose="020B0402040204020203" pitchFamily="34" charset="0"/>
                <a:ea typeface="ＭＳ Ｐゴシック" charset="0"/>
                <a:cs typeface="Segoe UI Semilight" panose="020B0402040204020203" pitchFamily="34" charset="0"/>
              </a:rPr>
              <a:t>Knowledge</a:t>
            </a:r>
            <a:r>
              <a:rPr lang="de-AT" sz="2400" dirty="0" smtClean="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2400" dirty="0" err="1" smtClean="0">
                <a:latin typeface="Segoe UI Semilight" panose="020B0402040204020203" pitchFamily="34" charset="0"/>
                <a:ea typeface="ＭＳ Ｐゴシック" charset="0"/>
                <a:cs typeface="Segoe UI Semilight" panose="020B0402040204020203" pitchFamily="34" charset="0"/>
              </a:rPr>
              <a:t>Tracker</a:t>
            </a:r>
            <a:r>
              <a:rPr lang="de-AT" sz="2400" dirty="0" smtClean="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2"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2" cstate="print"/>
          <a:srcRect l="20996"/>
          <a:stretch>
            <a:fillRect/>
          </a:stretch>
        </p:blipFill>
        <p:spPr>
          <a:xfrm>
            <a:off x="3432200" y="4359260"/>
            <a:ext cx="1744784" cy="361280"/>
          </a:xfrm>
          <a:prstGeom prst="rect">
            <a:avLst/>
          </a:prstGeom>
        </p:spPr>
      </p:pic>
      <p:pic>
        <p:nvPicPr>
          <p:cNvPr id="7" name="Grafik 16" descr="timecockpit_horizontal_rgb.png"/>
          <p:cNvPicPr>
            <a:picLocks noChangeAspect="1"/>
          </p:cNvPicPr>
          <p:nvPr/>
        </p:nvPicPr>
        <p:blipFill>
          <a:blip r:embed="rId2" cstate="print"/>
          <a:srcRect l="20996"/>
          <a:stretch>
            <a:fillRect/>
          </a:stretch>
        </p:blipFill>
        <p:spPr>
          <a:xfrm>
            <a:off x="2096504" y="5091275"/>
            <a:ext cx="1744784" cy="361280"/>
          </a:xfrm>
          <a:prstGeom prst="rect">
            <a:avLst/>
          </a:prstGeom>
        </p:spPr>
      </p:pic>
      <p:pic>
        <p:nvPicPr>
          <p:cNvPr id="9" name="Grafik 3" descr="timecockpit_horizontal_rgb.png"/>
          <p:cNvPicPr>
            <a:picLocks noChangeAspect="1"/>
          </p:cNvPicPr>
          <p:nvPr/>
        </p:nvPicPr>
        <p:blipFill rotWithShape="1">
          <a:blip r:embed="rId2"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452102985"/>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smtClean="0"/>
              <a:t>Titelmasterformat durch Klicken bearbeiten</a:t>
            </a:r>
            <a:endParaRPr lang="de-AT"/>
          </a:p>
        </p:txBody>
      </p:sp>
      <p:sp>
        <p:nvSpPr>
          <p:cNvPr id="3" name="Inhaltsplatzhalter 2"/>
          <p:cNvSpPr>
            <a:spLocks noGrp="1"/>
          </p:cNvSpPr>
          <p:nvPr>
            <p:ph idx="1"/>
          </p:nvPr>
        </p:nvSpPr>
        <p:spPr>
          <a:xfrm>
            <a:off x="838200" y="1825625"/>
            <a:ext cx="1051560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20.10.2015</a:t>
            </a:fld>
            <a:endParaRPr lang="de-AT"/>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a:t>
            </a:fld>
            <a:endParaRPr lang="de-AT"/>
          </a:p>
        </p:txBody>
      </p:sp>
    </p:spTree>
    <p:extLst>
      <p:ext uri="{BB962C8B-B14F-4D97-AF65-F5344CB8AC3E}">
        <p14:creationId xmlns:p14="http://schemas.microsoft.com/office/powerpoint/2010/main" val="1096536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20.10.2015</a:t>
            </a:fld>
            <a:endParaRPr lang="de-AT"/>
          </a:p>
        </p:txBody>
      </p:sp>
      <p:sp>
        <p:nvSpPr>
          <p:cNvPr id="3" name="Fußzeilenplatzhalter 2"/>
          <p:cNvSpPr>
            <a:spLocks noGrp="1"/>
          </p:cNvSpPr>
          <p:nvPr>
            <p:ph type="ftr" sz="quarter" idx="11"/>
          </p:nvPr>
        </p:nvSpPr>
        <p:spPr>
          <a:xfrm>
            <a:off x="4038600" y="6356350"/>
            <a:ext cx="4114800" cy="365125"/>
          </a:xfrm>
          <a:prstGeom prst="rect">
            <a:avLst/>
          </a:prstGeom>
        </p:spPr>
        <p:txBody>
          <a:bodyPr/>
          <a:lstStyle/>
          <a:p>
            <a:endParaRPr lang="de-AT"/>
          </a:p>
        </p:txBody>
      </p:sp>
      <p:sp>
        <p:nvSpPr>
          <p:cNvPr id="4" name="Foliennummernplatzhalter 3"/>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a:t>
            </a:fld>
            <a:endParaRPr lang="de-AT"/>
          </a:p>
        </p:txBody>
      </p:sp>
    </p:spTree>
    <p:extLst>
      <p:ext uri="{BB962C8B-B14F-4D97-AF65-F5344CB8AC3E}">
        <p14:creationId xmlns:p14="http://schemas.microsoft.com/office/powerpoint/2010/main" val="54714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3" name="Rectangle 2"/>
          <p:cNvSpPr/>
          <p:nvPr/>
        </p:nvSpPr>
        <p:spPr>
          <a:xfrm>
            <a:off x="0" y="1994912"/>
            <a:ext cx="12192000"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3" y="3261019"/>
            <a:ext cx="9371200"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20" name="Text Placeholder 19"/>
          <p:cNvSpPr>
            <a:spLocks noGrp="1"/>
          </p:cNvSpPr>
          <p:nvPr>
            <p:ph type="body" sz="quarter" idx="25" hasCustomPrompt="1"/>
          </p:nvPr>
        </p:nvSpPr>
        <p:spPr>
          <a:xfrm>
            <a:off x="1525334" y="4179744"/>
            <a:ext cx="938157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Tree>
    <p:extLst>
      <p:ext uri="{BB962C8B-B14F-4D97-AF65-F5344CB8AC3E}">
        <p14:creationId xmlns:p14="http://schemas.microsoft.com/office/powerpoint/2010/main" val="152863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604797"/>
            <a:ext cx="10688241"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953153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604797"/>
            <a:ext cx="5407653"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Content Placeholder 7"/>
          <p:cNvSpPr>
            <a:spLocks noGrp="1"/>
          </p:cNvSpPr>
          <p:nvPr>
            <p:ph sz="quarter" idx="13"/>
          </p:nvPr>
        </p:nvSpPr>
        <p:spPr>
          <a:xfrm>
            <a:off x="6768075" y="1604797"/>
            <a:ext cx="5088567"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5"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6"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976881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747034115"/>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240457892"/>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Title &amp;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892829"/>
            <a:ext cx="10683380"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360126157"/>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892829"/>
            <a:ext cx="5407653"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Content Placeholder 7"/>
          <p:cNvSpPr>
            <a:spLocks noGrp="1"/>
          </p:cNvSpPr>
          <p:nvPr>
            <p:ph sz="quarter" idx="14"/>
          </p:nvPr>
        </p:nvSpPr>
        <p:spPr>
          <a:xfrm>
            <a:off x="6686417" y="1892829"/>
            <a:ext cx="5165364"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6"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7"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839399760"/>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dern UI">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5" name="Text Placeholder 4"/>
          <p:cNvSpPr>
            <a:spLocks noGrp="1"/>
          </p:cNvSpPr>
          <p:nvPr>
            <p:ph type="body" sz="quarter" idx="23"/>
          </p:nvPr>
        </p:nvSpPr>
        <p:spPr>
          <a:xfrm>
            <a:off x="151639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4" name="Text Placeholder 4"/>
          <p:cNvSpPr>
            <a:spLocks noGrp="1"/>
          </p:cNvSpPr>
          <p:nvPr>
            <p:ph type="body" sz="quarter" idx="24"/>
          </p:nvPr>
        </p:nvSpPr>
        <p:spPr>
          <a:xfrm>
            <a:off x="398663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5"/>
          </p:nvPr>
        </p:nvSpPr>
        <p:spPr>
          <a:xfrm>
            <a:off x="645687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6"/>
          </p:nvPr>
        </p:nvSpPr>
        <p:spPr>
          <a:xfrm>
            <a:off x="891154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65811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270000"/>
            <a:ext cx="12192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240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0" y="17780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1981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4944"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5083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753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69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55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Lst>
  <p:timing>
    <p:tnLst>
      <p:par>
        <p:cTn id="1" dur="indefinite" restart="never" nodeType="tmRoot"/>
      </p:par>
    </p:tnLst>
  </p:timing>
  <p:txStyles>
    <p:titleStyle>
      <a:lvl1pPr algn="l" defTabSz="1219170" rtl="0" eaLnBrk="1" latinLnBrk="0" hangingPunct="1">
        <a:spcBef>
          <a:spcPct val="0"/>
        </a:spcBef>
        <a:buNone/>
        <a:defRPr lang="de-AT" sz="5600" kern="1200" dirty="0" smtClean="0">
          <a:solidFill>
            <a:schemeClr val="accent3"/>
          </a:solidFill>
          <a:latin typeface="Segoe UI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accent1"/>
          </a:solidFill>
          <a:latin typeface="+mj-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accent1"/>
          </a:solidFill>
          <a:latin typeface="+mj-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accent1"/>
          </a:solidFill>
          <a:latin typeface="+mj-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hyperlink" Target="mailto:philipp@software-architects.a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aniuse.com/"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douglascrockford/JSLint" TargetMode="External"/><Relationship Id="rId2" Type="http://schemas.openxmlformats.org/officeDocument/2006/relationships/hyperlink" Target="http://www.jslint.com/"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hyperlink" Target="mailto:philipp@software-architects.at"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www.timecockpit.co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mozilla.org/en-US/docs/Web/JavaScript/Reference/Lexical_grammar#Automatic_semicolon_insertio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iki.selfhtml.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9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24"/>
          </p:nvPr>
        </p:nvSpPr>
        <p:spPr/>
        <p:txBody>
          <a:bodyPr/>
          <a:lstStyle/>
          <a:p>
            <a:endParaRPr lang="de-AT" dirty="0"/>
          </a:p>
        </p:txBody>
      </p:sp>
      <p:sp>
        <p:nvSpPr>
          <p:cNvPr id="2" name="Titel 1"/>
          <p:cNvSpPr>
            <a:spLocks noGrp="1"/>
          </p:cNvSpPr>
          <p:nvPr>
            <p:ph type="title"/>
          </p:nvPr>
        </p:nvSpPr>
        <p:spPr/>
        <p:txBody>
          <a:bodyPr/>
          <a:lstStyle/>
          <a:p>
            <a:r>
              <a:rPr lang="de-AT" dirty="0" smtClean="0"/>
              <a:t>JavaScript</a:t>
            </a:r>
            <a:endParaRPr lang="de-AT" dirty="0"/>
          </a:p>
        </p:txBody>
      </p:sp>
      <p:sp>
        <p:nvSpPr>
          <p:cNvPr id="4" name="Textplatzhalter 3"/>
          <p:cNvSpPr>
            <a:spLocks noGrp="1"/>
          </p:cNvSpPr>
          <p:nvPr>
            <p:ph type="body" sz="quarter" idx="12"/>
          </p:nvPr>
        </p:nvSpPr>
        <p:spPr/>
        <p:txBody>
          <a:bodyPr/>
          <a:lstStyle/>
          <a:p>
            <a:r>
              <a:rPr lang="de-AT" dirty="0" smtClean="0"/>
              <a:t>Philipp Aumayr</a:t>
            </a:r>
            <a:endParaRPr lang="de-AT" dirty="0"/>
          </a:p>
        </p:txBody>
      </p:sp>
      <p:sp>
        <p:nvSpPr>
          <p:cNvPr id="5" name="Textplatzhalter 4"/>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6" name="Textplatzhalter 5"/>
          <p:cNvSpPr>
            <a:spLocks noGrp="1"/>
          </p:cNvSpPr>
          <p:nvPr>
            <p:ph type="body" sz="quarter" idx="15"/>
          </p:nvPr>
        </p:nvSpPr>
        <p:spPr/>
        <p:txBody>
          <a:bodyPr/>
          <a:lstStyle/>
          <a:p>
            <a:r>
              <a:rPr lang="de-AT" dirty="0" smtClean="0">
                <a:hlinkClick r:id="rId2"/>
              </a:rPr>
              <a:t>philipp@software-architects.at</a:t>
            </a:r>
            <a:endParaRPr lang="de-AT" dirty="0" smtClean="0"/>
          </a:p>
          <a:p>
            <a:r>
              <a:rPr lang="de-AT" dirty="0" smtClean="0">
                <a:hlinkClick r:id="rId3"/>
              </a:rPr>
              <a:t>http://www.timecockpit.com</a:t>
            </a:r>
            <a:endParaRPr lang="de-AT" dirty="0" smtClean="0"/>
          </a:p>
          <a:p>
            <a:r>
              <a:rPr lang="de-AT" dirty="0" smtClean="0"/>
              <a:t>@</a:t>
            </a:r>
            <a:r>
              <a:rPr lang="de-AT" dirty="0" err="1" smtClean="0"/>
              <a:t>paumayr</a:t>
            </a:r>
            <a:endParaRPr lang="de-AT" dirty="0"/>
          </a:p>
        </p:txBody>
      </p:sp>
      <p:sp>
        <p:nvSpPr>
          <p:cNvPr id="9" name="Textplatzhalter 8"/>
          <p:cNvSpPr>
            <a:spLocks noGrp="1"/>
          </p:cNvSpPr>
          <p:nvPr>
            <p:ph type="body" sz="quarter" idx="25"/>
          </p:nvPr>
        </p:nvSpPr>
        <p:spPr/>
        <p:txBody>
          <a:bodyPr/>
          <a:lstStyle/>
          <a:p>
            <a:endParaRPr lang="de-AT"/>
          </a:p>
        </p:txBody>
      </p:sp>
      <p:sp>
        <p:nvSpPr>
          <p:cNvPr id="10" name="Textplatzhalter 9"/>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1" name="Inhaltsplatzhalter 11"/>
          <p:cNvPicPr>
            <a:picLocks noGrp="1" noChangeAspect="1"/>
          </p:cNvPicPr>
          <p:nvPr>
            <p:ph sz="quarter" idx="20"/>
          </p:nvPr>
        </p:nvPicPr>
        <p:blipFill>
          <a:blip r:embed="rId4" cstate="print">
            <a:extLst>
              <a:ext uri="{28A0092B-C50C-407E-A947-70E740481C1C}">
                <a14:useLocalDpi xmlns:a14="http://schemas.microsoft.com/office/drawing/2010/main" val="0"/>
              </a:ext>
            </a:extLst>
          </a:blip>
          <a:stretch>
            <a:fillRect/>
          </a:stretch>
        </p:blipFill>
        <p:spPr>
          <a:xfrm>
            <a:off x="6964045" y="1998345"/>
            <a:ext cx="1051560" cy="1051560"/>
          </a:xfr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7803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Unterstützt das Browser XY?</a:t>
            </a:r>
            <a:endParaRPr lang="de-AT" dirty="0"/>
          </a:p>
        </p:txBody>
      </p:sp>
      <p:sp>
        <p:nvSpPr>
          <p:cNvPr id="3" name="Inhaltsplatzhalter 2"/>
          <p:cNvSpPr>
            <a:spLocks noGrp="1"/>
          </p:cNvSpPr>
          <p:nvPr>
            <p:ph sz="quarter" idx="12"/>
          </p:nvPr>
        </p:nvSpPr>
        <p:spPr/>
        <p:txBody>
          <a:bodyPr/>
          <a:lstStyle/>
          <a:p>
            <a:r>
              <a:rPr lang="de-AT" sz="2400" dirty="0" smtClean="0">
                <a:hlinkClick r:id="rId2"/>
              </a:rPr>
              <a:t>http://caniuse.com</a:t>
            </a:r>
            <a:endParaRPr lang="de-AT" sz="2400" dirty="0" smtClean="0"/>
          </a:p>
          <a:p>
            <a:r>
              <a:rPr lang="de-AT" sz="2400" dirty="0" smtClean="0"/>
              <a:t>Information über Feature Support </a:t>
            </a:r>
          </a:p>
          <a:p>
            <a:pPr lvl="1"/>
            <a:r>
              <a:rPr lang="de-AT" sz="2000" dirty="0" smtClean="0"/>
              <a:t>In verschiedenen Browsern</a:t>
            </a:r>
            <a:endParaRPr lang="de-AT" sz="20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5040478" y="2754444"/>
            <a:ext cx="6755513" cy="4103555"/>
          </a:xfrm>
          <a:prstGeom prst="rect">
            <a:avLst/>
          </a:prstGeom>
        </p:spPr>
      </p:pic>
    </p:spTree>
    <p:extLst>
      <p:ext uri="{BB962C8B-B14F-4D97-AF65-F5344CB8AC3E}">
        <p14:creationId xmlns:p14="http://schemas.microsoft.com/office/powerpoint/2010/main" val="4067027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dirty="0" smtClean="0"/>
              <a:t>JavaScript schwer zu skalieren</a:t>
            </a:r>
          </a:p>
          <a:p>
            <a:pPr lvl="1"/>
            <a:r>
              <a:rPr lang="de-AT" dirty="0" smtClean="0"/>
              <a:t>Generelles Problem dynamischer Typisierung</a:t>
            </a:r>
          </a:p>
          <a:p>
            <a:r>
              <a:rPr lang="de-AT" dirty="0" smtClean="0"/>
              <a:t>JSlint </a:t>
            </a:r>
            <a:r>
              <a:rPr lang="de-AT" dirty="0" smtClean="0"/>
              <a:t>– JavaScript Code Quality Tool</a:t>
            </a:r>
          </a:p>
          <a:p>
            <a:pPr lvl="1"/>
            <a:r>
              <a:rPr lang="de-AT" dirty="0" smtClean="0"/>
              <a:t>Syntax Fehler</a:t>
            </a:r>
          </a:p>
          <a:p>
            <a:pPr lvl="1"/>
            <a:r>
              <a:rPr lang="de-AT" dirty="0" smtClean="0"/>
              <a:t>Common </a:t>
            </a:r>
            <a:r>
              <a:rPr lang="de-AT" dirty="0" err="1" smtClean="0"/>
              <a:t>Mistakes</a:t>
            </a:r>
            <a:endParaRPr lang="de-AT" dirty="0" smtClean="0"/>
          </a:p>
          <a:p>
            <a:pPr lvl="1"/>
            <a:r>
              <a:rPr lang="de-AT" sz="2800" dirty="0" smtClean="0">
                <a:hlinkClick r:id="rId2"/>
              </a:rPr>
              <a:t>www.jslint.com</a:t>
            </a:r>
            <a:r>
              <a:rPr lang="de-AT" sz="2800" dirty="0"/>
              <a:t> </a:t>
            </a:r>
            <a:r>
              <a:rPr lang="de-AT" sz="2800" dirty="0" smtClean="0"/>
              <a:t>/ </a:t>
            </a:r>
            <a:r>
              <a:rPr lang="de-AT" sz="2800" dirty="0" smtClean="0">
                <a:hlinkClick r:id="rId3"/>
              </a:rPr>
              <a:t>https</a:t>
            </a:r>
            <a:r>
              <a:rPr lang="de-AT" sz="2800" dirty="0">
                <a:hlinkClick r:id="rId3"/>
              </a:rPr>
              <a:t>://</a:t>
            </a:r>
            <a:r>
              <a:rPr lang="de-AT" sz="2800" dirty="0" smtClean="0">
                <a:hlinkClick r:id="rId3"/>
              </a:rPr>
              <a:t>github.com/douglascrockford/JSLint</a:t>
            </a:r>
            <a:endParaRPr lang="de-AT" sz="2800" dirty="0" smtClean="0"/>
          </a:p>
          <a:p>
            <a:r>
              <a:rPr lang="en-US" dirty="0" err="1"/>
              <a:t>JSHint</a:t>
            </a:r>
            <a:endParaRPr lang="de-AT" dirty="0"/>
          </a:p>
          <a:p>
            <a:endParaRPr lang="de-AT" dirty="0"/>
          </a:p>
          <a:p>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61806971"/>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sz="3600" dirty="0" err="1" smtClean="0"/>
              <a:t>TypeScript</a:t>
            </a:r>
            <a:endParaRPr lang="de-AT" sz="3600" dirty="0" smtClean="0"/>
          </a:p>
          <a:p>
            <a:pPr lvl="1"/>
            <a:r>
              <a:rPr lang="de-AT" sz="3200" dirty="0" smtClean="0"/>
              <a:t>Typ-sicherer </a:t>
            </a:r>
            <a:r>
              <a:rPr lang="de-AT" sz="3200" b="1" dirty="0" smtClean="0"/>
              <a:t>Aufsatz</a:t>
            </a:r>
            <a:r>
              <a:rPr lang="de-AT" sz="3200" dirty="0" smtClean="0"/>
              <a:t> auf JavaScript</a:t>
            </a:r>
          </a:p>
          <a:p>
            <a:pPr lvl="1"/>
            <a:r>
              <a:rPr lang="de-AT" sz="3200" dirty="0" smtClean="0"/>
              <a:t>Wird kompiliert</a:t>
            </a:r>
          </a:p>
          <a:p>
            <a:pPr lvl="2"/>
            <a:r>
              <a:rPr lang="de-AT" sz="2400" dirty="0" smtClean="0"/>
              <a:t>Ergebnis ist JavaScript</a:t>
            </a:r>
          </a:p>
          <a:p>
            <a:pPr lvl="1"/>
            <a:r>
              <a:rPr lang="de-AT" sz="2933" dirty="0" smtClean="0"/>
              <a:t>Findet viele Typ-Fehler</a:t>
            </a:r>
          </a:p>
          <a:p>
            <a:pPr lvl="1"/>
            <a:r>
              <a:rPr lang="de-AT" sz="2933" dirty="0" smtClean="0"/>
              <a:t>Erleichtert </a:t>
            </a:r>
            <a:r>
              <a:rPr lang="de-AT" sz="2933" dirty="0" err="1" smtClean="0"/>
              <a:t>Refactoring</a:t>
            </a:r>
            <a:endParaRPr lang="de-AT" sz="2933" dirty="0" smtClean="0"/>
          </a:p>
          <a:p>
            <a:pPr lvl="1"/>
            <a:r>
              <a:rPr lang="de-AT" sz="3200" dirty="0" smtClean="0"/>
              <a:t>Kann inkrementell eingeführt werden</a:t>
            </a:r>
          </a:p>
          <a:p>
            <a:pPr lvl="1"/>
            <a:r>
              <a:rPr lang="de-AT" sz="3200" dirty="0" smtClean="0"/>
              <a:t>www.typescriptlang.org</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9171628"/>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Ausblick: </a:t>
            </a:r>
            <a:r>
              <a:rPr lang="de-AT" dirty="0" err="1" smtClean="0"/>
              <a:t>ECMAScript</a:t>
            </a:r>
            <a:r>
              <a:rPr lang="de-AT" dirty="0" smtClean="0"/>
              <a:t> 6</a:t>
            </a:r>
            <a:endParaRPr lang="de-AT" dirty="0"/>
          </a:p>
        </p:txBody>
      </p:sp>
      <p:sp>
        <p:nvSpPr>
          <p:cNvPr id="3" name="Inhaltsplatzhalter 2"/>
          <p:cNvSpPr>
            <a:spLocks noGrp="1"/>
          </p:cNvSpPr>
          <p:nvPr>
            <p:ph sz="quarter" idx="12"/>
          </p:nvPr>
        </p:nvSpPr>
        <p:spPr/>
        <p:txBody>
          <a:bodyPr/>
          <a:lstStyle/>
          <a:p>
            <a:r>
              <a:rPr lang="de-AT" sz="3200" dirty="0" smtClean="0"/>
              <a:t>Features die heute noch nicht in allen Browsern möglich sind</a:t>
            </a:r>
          </a:p>
          <a:p>
            <a:r>
              <a:rPr lang="de-AT" sz="3200" dirty="0" smtClean="0"/>
              <a:t>Viele Features sind "</a:t>
            </a:r>
            <a:r>
              <a:rPr lang="de-AT" sz="3200" dirty="0" err="1" smtClean="0"/>
              <a:t>Syntactic</a:t>
            </a:r>
            <a:r>
              <a:rPr lang="de-AT" sz="3200" dirty="0" smtClean="0"/>
              <a:t> Sugar"</a:t>
            </a:r>
          </a:p>
          <a:p>
            <a:pPr lvl="1"/>
            <a:r>
              <a:rPr lang="de-AT" sz="2800" dirty="0" smtClean="0"/>
              <a:t>Einfachere Schreibweisen</a:t>
            </a:r>
          </a:p>
          <a:p>
            <a:r>
              <a:rPr lang="de-AT" sz="3200" dirty="0" err="1" smtClean="0"/>
              <a:t>Transpiler</a:t>
            </a:r>
            <a:endParaRPr lang="de-AT" sz="3200" dirty="0" smtClean="0"/>
          </a:p>
          <a:p>
            <a:pPr lvl="1"/>
            <a:r>
              <a:rPr lang="de-AT" sz="2800" dirty="0" smtClean="0"/>
              <a:t>Übersetzen </a:t>
            </a:r>
            <a:r>
              <a:rPr lang="de-AT" sz="2800" dirty="0" err="1" smtClean="0"/>
              <a:t>ECMAScript</a:t>
            </a:r>
            <a:r>
              <a:rPr lang="de-AT" sz="2800" dirty="0" smtClean="0"/>
              <a:t> 6 nach </a:t>
            </a:r>
            <a:r>
              <a:rPr lang="de-AT" sz="2800" dirty="0" err="1" smtClean="0"/>
              <a:t>ECMAScript</a:t>
            </a:r>
            <a:r>
              <a:rPr lang="de-AT" sz="2800" dirty="0" smtClean="0"/>
              <a:t> 5</a:t>
            </a:r>
          </a:p>
          <a:p>
            <a:pPr lvl="1"/>
            <a:r>
              <a:rPr lang="de-AT" sz="2800" dirty="0" smtClean="0"/>
              <a:t>ES 5 wird bereits von aktuellen Browsern unterstützt</a:t>
            </a:r>
          </a:p>
          <a:p>
            <a:pPr lvl="1"/>
            <a:r>
              <a:rPr lang="de-AT" sz="2800" dirty="0" smtClean="0"/>
              <a:t>E.g. </a:t>
            </a:r>
            <a:r>
              <a:rPr lang="de-AT" sz="2800" dirty="0"/>
              <a:t>Babel </a:t>
            </a:r>
            <a:r>
              <a:rPr lang="de-AT" sz="2800" dirty="0">
                <a:hlinkClick r:id="rId2"/>
              </a:rPr>
              <a:t>https://</a:t>
            </a:r>
            <a:r>
              <a:rPr lang="de-AT" sz="2800" dirty="0" smtClean="0">
                <a:hlinkClick r:id="rId2"/>
              </a:rPr>
              <a:t>babeljs.io</a:t>
            </a:r>
            <a:endParaRPr lang="de-AT" sz="2800" dirty="0" smtClean="0"/>
          </a:p>
          <a:p>
            <a:pPr marL="457200" lvl="1" indent="0">
              <a:buNone/>
            </a:pP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34956250"/>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classes</a:t>
            </a:r>
            <a:endParaRPr lang="de-AT" dirty="0"/>
          </a:p>
        </p:txBody>
      </p:sp>
      <p:sp>
        <p:nvSpPr>
          <p:cNvPr id="3" name="Inhaltsplatzhalter 2"/>
          <p:cNvSpPr>
            <a:spLocks noGrp="1"/>
          </p:cNvSpPr>
          <p:nvPr>
            <p:ph sz="quarter" idx="12"/>
          </p:nvPr>
        </p:nvSpPr>
        <p:spPr/>
        <p:txBody>
          <a:bodyPr/>
          <a:lstStyle/>
          <a:p>
            <a:r>
              <a:rPr lang="de-AT" sz="3200" dirty="0" err="1" smtClean="0"/>
              <a:t>E</a:t>
            </a:r>
            <a:r>
              <a:rPr lang="de-AT" sz="3200" dirty="0" err="1"/>
              <a:t>CMAS</a:t>
            </a:r>
            <a:r>
              <a:rPr lang="de-AT" sz="3200" dirty="0" err="1" smtClean="0"/>
              <a:t>cript</a:t>
            </a:r>
            <a:r>
              <a:rPr lang="de-AT" sz="3200" dirty="0" smtClean="0"/>
              <a:t> 7</a:t>
            </a:r>
          </a:p>
          <a:p>
            <a:r>
              <a:rPr lang="de-AT" sz="3200" dirty="0" smtClean="0"/>
              <a:t>Neues </a:t>
            </a:r>
            <a:r>
              <a:rPr lang="de-AT" sz="3200" dirty="0" err="1" smtClean="0"/>
              <a:t>Schlüsselword</a:t>
            </a:r>
            <a:r>
              <a:rPr lang="de-AT" sz="3200" dirty="0" smtClean="0"/>
              <a:t>: </a:t>
            </a:r>
            <a:r>
              <a:rPr lang="de-AT" sz="3200" dirty="0" err="1" smtClean="0">
                <a:ln w="0"/>
                <a:solidFill>
                  <a:schemeClr val="accent1"/>
                </a:solidFill>
                <a:effectLst>
                  <a:outerShdw blurRad="38100" dist="25400" dir="5400000" algn="ctr" rotWithShape="0">
                    <a:srgbClr val="6E747A">
                      <a:alpha val="43000"/>
                    </a:srgbClr>
                  </a:outerShdw>
                </a:effectLst>
              </a:rPr>
              <a:t>class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smtClean="0"/>
              <a:t>Einfachere Syntax für um Klassen zu definieren</a:t>
            </a:r>
          </a:p>
          <a:p>
            <a:pPr lvl="1"/>
            <a:r>
              <a:rPr lang="de-AT" sz="2800" dirty="0" smtClean="0"/>
              <a:t>Konstruktor</a:t>
            </a:r>
          </a:p>
          <a:p>
            <a:pPr lvl="1"/>
            <a:r>
              <a:rPr lang="de-AT" sz="2800" dirty="0" smtClean="0"/>
              <a:t>Member Methoden</a:t>
            </a:r>
          </a:p>
          <a:p>
            <a:pPr lvl="1"/>
            <a:r>
              <a:rPr lang="de-AT" sz="2800" dirty="0" smtClean="0"/>
              <a:t>Member Variablen</a:t>
            </a:r>
          </a:p>
          <a:p>
            <a:pPr lvl="1"/>
            <a:r>
              <a:rPr lang="de-AT" sz="2800" dirty="0" smtClean="0"/>
              <a:t>Statische Methoden</a:t>
            </a:r>
          </a:p>
          <a:p>
            <a:pPr lvl="1"/>
            <a:r>
              <a:rPr lang="de-AT" sz="2800" dirty="0" smtClean="0"/>
              <a:t>Statische Klassen</a:t>
            </a:r>
          </a:p>
          <a:p>
            <a:pPr lvl="1"/>
            <a:endParaRPr lang="de-AT" sz="2800" dirty="0" smtClean="0"/>
          </a:p>
          <a:p>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78623357"/>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let</a:t>
            </a:r>
            <a:endParaRPr lang="de-AT" dirty="0"/>
          </a:p>
        </p:txBody>
      </p:sp>
      <p:sp>
        <p:nvSpPr>
          <p:cNvPr id="3" name="Inhaltsplatzhalter 2"/>
          <p:cNvSpPr>
            <a:spLocks noGrp="1"/>
          </p:cNvSpPr>
          <p:nvPr>
            <p:ph sz="quarter" idx="12"/>
          </p:nvPr>
        </p:nvSpPr>
        <p:spPr/>
        <p:txBody>
          <a:bodyPr/>
          <a:lstStyle/>
          <a:p>
            <a:r>
              <a:rPr lang="de-AT" sz="3200" dirty="0" err="1" smtClean="0"/>
              <a:t>var</a:t>
            </a:r>
            <a:r>
              <a:rPr lang="de-AT" sz="3200" dirty="0" smtClean="0"/>
              <a:t> – Variablen werden </a:t>
            </a:r>
            <a:r>
              <a:rPr lang="de-AT" sz="3200" dirty="0" err="1" smtClean="0"/>
              <a:t>ge</a:t>
            </a:r>
            <a:r>
              <a:rPr lang="de-AT" sz="3200" dirty="0" smtClean="0"/>
              <a:t>-"</a:t>
            </a:r>
            <a:r>
              <a:rPr lang="de-AT" sz="3200" dirty="0" err="1" smtClean="0"/>
              <a:t>hoistet</a:t>
            </a:r>
            <a:r>
              <a:rPr lang="de-AT" sz="3200" dirty="0" smtClean="0"/>
              <a:t>"</a:t>
            </a:r>
          </a:p>
          <a:p>
            <a:pPr lvl="1"/>
            <a:r>
              <a:rPr lang="de-AT" sz="2800" dirty="0" smtClean="0"/>
              <a:t>Deklaration werden automatisch an den </a:t>
            </a:r>
            <a:r>
              <a:rPr lang="de-AT" sz="2800" dirty="0" err="1" smtClean="0"/>
              <a:t>anfang</a:t>
            </a:r>
            <a:r>
              <a:rPr lang="de-AT" sz="2800" dirty="0" smtClean="0"/>
              <a:t> gestellt</a:t>
            </a:r>
          </a:p>
          <a:p>
            <a:pPr lvl="1"/>
            <a:r>
              <a:rPr lang="de-AT" sz="2800" dirty="0" smtClean="0"/>
              <a:t>Sichtbarkeit auf Funktionsebene (kein Block-</a:t>
            </a:r>
            <a:r>
              <a:rPr lang="de-AT" sz="2800" dirty="0" err="1" smtClean="0"/>
              <a:t>Scoping</a:t>
            </a:r>
            <a:r>
              <a:rPr lang="de-AT" sz="2800" dirty="0" smtClean="0"/>
              <a:t>)</a:t>
            </a:r>
          </a:p>
          <a:p>
            <a:r>
              <a:rPr lang="de-AT" sz="3200" dirty="0" err="1" smtClean="0"/>
              <a:t>let</a:t>
            </a:r>
            <a:r>
              <a:rPr lang="de-AT" sz="3200" dirty="0" smtClean="0"/>
              <a:t> wie </a:t>
            </a:r>
            <a:r>
              <a:rPr lang="de-AT" sz="3200" dirty="0" err="1" smtClean="0"/>
              <a:t>var</a:t>
            </a:r>
            <a:r>
              <a:rPr lang="de-AT" sz="3200" dirty="0" smtClean="0"/>
              <a:t>, aber mit block </a:t>
            </a:r>
            <a:r>
              <a:rPr lang="de-AT" sz="3200" dirty="0" err="1" smtClean="0"/>
              <a:t>scope</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589151889"/>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Fat</a:t>
            </a:r>
            <a:r>
              <a:rPr lang="de-AT" dirty="0" smtClean="0"/>
              <a:t> </a:t>
            </a:r>
            <a:r>
              <a:rPr lang="de-AT" dirty="0"/>
              <a:t>A</a:t>
            </a:r>
            <a:r>
              <a:rPr lang="de-AT" dirty="0" smtClean="0"/>
              <a:t>rrow </a:t>
            </a:r>
            <a:r>
              <a:rPr lang="de-AT" dirty="0" err="1" smtClean="0"/>
              <a:t>functions</a:t>
            </a:r>
            <a:endParaRPr lang="de-AT" dirty="0"/>
          </a:p>
        </p:txBody>
      </p:sp>
      <p:sp>
        <p:nvSpPr>
          <p:cNvPr id="3" name="Inhaltsplatzhalter 2"/>
          <p:cNvSpPr>
            <a:spLocks noGrp="1"/>
          </p:cNvSpPr>
          <p:nvPr>
            <p:ph sz="quarter" idx="12"/>
          </p:nvPr>
        </p:nvSpPr>
        <p:spPr/>
        <p:txBody>
          <a:bodyPr/>
          <a:lstStyle/>
          <a:p>
            <a:r>
              <a:rPr lang="de-AT" sz="2800" dirty="0" smtClean="0"/>
              <a:t>Verhalten von </a:t>
            </a:r>
            <a:r>
              <a:rPr lang="de-AT" sz="2800" dirty="0" err="1" smtClean="0">
                <a:ln w="0"/>
                <a:solidFill>
                  <a:schemeClr val="accent1"/>
                </a:solidFill>
                <a:effectLst>
                  <a:outerShdw blurRad="38100" dist="25400" dir="5400000" algn="ctr" rotWithShape="0">
                    <a:srgbClr val="6E747A">
                      <a:alpha val="43000"/>
                    </a:srgbClr>
                  </a:outerShdw>
                </a:effectLst>
              </a:rPr>
              <a:t>this</a:t>
            </a:r>
            <a:r>
              <a:rPr lang="de-AT" sz="2800" dirty="0" smtClean="0">
                <a:ln w="0"/>
                <a:solidFill>
                  <a:schemeClr val="accent1"/>
                </a:solidFill>
                <a:effectLst>
                  <a:outerShdw blurRad="38100" dist="25400" dir="5400000" algn="ctr" rotWithShape="0">
                    <a:srgbClr val="6E747A">
                      <a:alpha val="43000"/>
                    </a:srgbClr>
                  </a:outerShdw>
                </a:effectLst>
              </a:rPr>
              <a:t> </a:t>
            </a:r>
            <a:r>
              <a:rPr lang="de-AT" sz="2800" dirty="0" smtClean="0"/>
              <a:t>ist verwirrend</a:t>
            </a:r>
          </a:p>
          <a:p>
            <a:pPr lvl="1"/>
            <a:r>
              <a:rPr lang="de-AT" sz="2400" dirty="0" smtClean="0"/>
              <a:t>Neues Objekt bei </a:t>
            </a:r>
            <a:r>
              <a:rPr lang="de-AT" sz="2400" dirty="0" err="1" smtClean="0"/>
              <a:t>constructor</a:t>
            </a:r>
            <a:r>
              <a:rPr lang="de-AT" sz="2400" dirty="0" smtClean="0"/>
              <a:t> </a:t>
            </a:r>
            <a:r>
              <a:rPr lang="de-AT" sz="2400" dirty="0" err="1" smtClean="0"/>
              <a:t>function</a:t>
            </a:r>
            <a:endParaRPr lang="de-AT" sz="2400" dirty="0" smtClean="0"/>
          </a:p>
          <a:p>
            <a:pPr lvl="1"/>
            <a:r>
              <a:rPr lang="de-AT" sz="2400" dirty="0" smtClean="0"/>
              <a:t>Kontext Objekt bei Methoden </a:t>
            </a:r>
            <a:r>
              <a:rPr lang="de-AT" sz="2400" dirty="0" err="1" smtClean="0"/>
              <a:t>aufruf</a:t>
            </a:r>
            <a:endParaRPr lang="de-AT" sz="2400" dirty="0" smtClean="0"/>
          </a:p>
          <a:p>
            <a:pPr lvl="1"/>
            <a:r>
              <a:rPr lang="de-AT" sz="2400" dirty="0" err="1" smtClean="0"/>
              <a:t>Undefined</a:t>
            </a:r>
            <a:r>
              <a:rPr lang="de-AT" sz="2400" dirty="0" smtClean="0"/>
              <a:t> in „</a:t>
            </a:r>
            <a:r>
              <a:rPr lang="de-AT" sz="2400" dirty="0" err="1" smtClean="0"/>
              <a:t>strict</a:t>
            </a:r>
            <a:r>
              <a:rPr lang="de-AT" sz="2400" dirty="0" smtClean="0"/>
              <a:t> </a:t>
            </a:r>
            <a:r>
              <a:rPr lang="de-AT" sz="2400" dirty="0" err="1" smtClean="0"/>
              <a:t>mode</a:t>
            </a:r>
            <a:r>
              <a:rPr lang="de-AT" sz="2400" dirty="0" smtClean="0"/>
              <a:t>“ etc.</a:t>
            </a:r>
          </a:p>
          <a:p>
            <a:r>
              <a:rPr lang="de-AT" sz="2800" dirty="0" smtClean="0"/>
              <a:t>Ab </a:t>
            </a:r>
            <a:r>
              <a:rPr lang="de-AT" sz="2800" dirty="0" err="1" smtClean="0"/>
              <a:t>ECMAScript</a:t>
            </a:r>
            <a:r>
              <a:rPr lang="de-AT" sz="2800" dirty="0" smtClean="0"/>
              <a:t> 6: Arrow </a:t>
            </a:r>
            <a:r>
              <a:rPr lang="de-AT" sz="2800" dirty="0" err="1" smtClean="0"/>
              <a:t>Functions</a:t>
            </a:r>
            <a:endParaRPr lang="de-AT" sz="2800" dirty="0" smtClean="0"/>
          </a:p>
          <a:p>
            <a:pPr lvl="1"/>
            <a:r>
              <a:rPr lang="de-AT" sz="2400" dirty="0" smtClean="0"/>
              <a:t>() =&gt; {}</a:t>
            </a:r>
          </a:p>
          <a:p>
            <a:pPr lvl="1"/>
            <a:r>
              <a:rPr lang="de-AT" sz="2400" dirty="0" smtClean="0"/>
              <a:t>Ähnlich zu C# </a:t>
            </a:r>
            <a:r>
              <a:rPr lang="de-AT" sz="2400" dirty="0" err="1" smtClean="0"/>
              <a:t>lambdas</a:t>
            </a:r>
            <a:endParaRPr lang="de-AT" sz="2400" dirty="0" smtClean="0"/>
          </a:p>
          <a:p>
            <a:pPr lvl="1"/>
            <a:r>
              <a:rPr lang="de-AT" sz="2400" dirty="0" err="1" smtClean="0"/>
              <a:t>Lexical</a:t>
            </a:r>
            <a:r>
              <a:rPr lang="de-AT" sz="2400" dirty="0" smtClean="0"/>
              <a:t> </a:t>
            </a:r>
            <a:r>
              <a:rPr lang="de-AT" sz="2400" dirty="0" err="1" smtClean="0"/>
              <a:t>this</a:t>
            </a:r>
            <a:endParaRPr lang="de-AT" sz="2400" dirty="0"/>
          </a:p>
          <a:p>
            <a:pPr lvl="2"/>
            <a:r>
              <a:rPr lang="de-AT" sz="1800" dirty="0" smtClean="0"/>
              <a:t>This =&gt; </a:t>
            </a:r>
            <a:r>
              <a:rPr lang="de-AT" sz="1800" dirty="0" err="1" smtClean="0"/>
              <a:t>this</a:t>
            </a:r>
            <a:r>
              <a:rPr lang="de-AT" sz="1800" dirty="0" smtClean="0"/>
              <a:t> des umschließenden Kontexts</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88383027"/>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Template </a:t>
            </a:r>
            <a:r>
              <a:rPr lang="de-AT" dirty="0" err="1" smtClean="0"/>
              <a:t>strings</a:t>
            </a:r>
            <a:endParaRPr lang="de-AT" dirty="0"/>
          </a:p>
        </p:txBody>
      </p:sp>
      <p:sp>
        <p:nvSpPr>
          <p:cNvPr id="3" name="Inhaltsplatzhalter 2"/>
          <p:cNvSpPr>
            <a:spLocks noGrp="1"/>
          </p:cNvSpPr>
          <p:nvPr>
            <p:ph sz="quarter" idx="12"/>
          </p:nvPr>
        </p:nvSpPr>
        <p:spPr/>
        <p:txBody>
          <a:bodyPr/>
          <a:lstStyle/>
          <a:p>
            <a:r>
              <a:rPr lang="de-AT" sz="3200" dirty="0" smtClean="0"/>
              <a:t>Template </a:t>
            </a:r>
            <a:r>
              <a:rPr lang="de-AT" sz="3200" dirty="0" err="1" smtClean="0"/>
              <a:t>strings</a:t>
            </a:r>
            <a:r>
              <a:rPr lang="de-AT" sz="3200" dirty="0" smtClean="0"/>
              <a:t> sind in </a:t>
            </a:r>
            <a:r>
              <a:rPr lang="de-AT" sz="3200" i="1" dirty="0" smtClean="0"/>
              <a:t>back-ticks </a:t>
            </a:r>
            <a:r>
              <a:rPr lang="de-AT" sz="3200" dirty="0" smtClean="0"/>
              <a:t>(` `) eingeschlossen</a:t>
            </a:r>
          </a:p>
          <a:p>
            <a:pPr lvl="1"/>
            <a:r>
              <a:rPr lang="de-AT" sz="2800" dirty="0" smtClean="0"/>
              <a:t>Statt ' ' bzw. " "</a:t>
            </a:r>
          </a:p>
          <a:p>
            <a:r>
              <a:rPr lang="de-AT" sz="3200" dirty="0" smtClean="0"/>
              <a:t>Können Platzhalter beinhalten (mit ${} gekennzeichnet)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a:t>
            </a:r>
            <a:r>
              <a:rPr lang="de-AT" sz="2800" dirty="0" err="1" smtClean="0"/>
              <a:t>expression</a:t>
            </a:r>
            <a:r>
              <a:rPr lang="de-AT" sz="2800" dirty="0" smtClean="0"/>
              <a:t>} </a:t>
            </a:r>
            <a:r>
              <a:rPr lang="de-AT" sz="2800" dirty="0" err="1" smtClean="0"/>
              <a:t>string</a:t>
            </a:r>
            <a:r>
              <a:rPr lang="de-AT" sz="2800" dirty="0" smtClean="0"/>
              <a:t> </a:t>
            </a:r>
            <a:r>
              <a:rPr lang="de-AT" sz="2800" dirty="0" err="1" smtClean="0"/>
              <a:t>text</a:t>
            </a:r>
            <a:r>
              <a:rPr lang="de-AT" sz="2800" dirty="0" smtClean="0"/>
              <a:t>`</a:t>
            </a:r>
          </a:p>
          <a:p>
            <a:pPr lvl="1"/>
            <a:r>
              <a:rPr lang="de-AT" sz="2800" dirty="0" smtClean="0"/>
              <a:t>statt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 + </a:t>
            </a:r>
            <a:r>
              <a:rPr lang="de-AT" sz="2800" dirty="0" err="1" smtClean="0"/>
              <a:t>expression</a:t>
            </a:r>
            <a:r>
              <a:rPr lang="de-AT" sz="2800" dirty="0" smtClean="0"/>
              <a:t> + ' </a:t>
            </a:r>
            <a:r>
              <a:rPr lang="de-AT" sz="2800" dirty="0" err="1" smtClean="0"/>
              <a:t>string</a:t>
            </a:r>
            <a:r>
              <a:rPr lang="de-AT" sz="2800" dirty="0" smtClean="0"/>
              <a:t> </a:t>
            </a:r>
            <a:r>
              <a:rPr lang="de-AT" sz="2800" dirty="0" err="1" smtClean="0"/>
              <a:t>text</a:t>
            </a:r>
            <a:r>
              <a:rPr lang="de-AT" sz="2800"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385191251"/>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24"/>
          </p:nvPr>
        </p:nvSpPr>
        <p:spPr/>
        <p:txBody>
          <a:bodyPr/>
          <a:lstStyle/>
          <a:p>
            <a:endParaRPr lang="de-AT" dirty="0"/>
          </a:p>
        </p:txBody>
      </p:sp>
      <p:pic>
        <p:nvPicPr>
          <p:cNvPr id="12" name="Inhaltsplatzhalter 11"/>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4" name="Titel 3"/>
          <p:cNvSpPr>
            <a:spLocks noGrp="1"/>
          </p:cNvSpPr>
          <p:nvPr>
            <p:ph type="title"/>
          </p:nvPr>
        </p:nvSpPr>
        <p:spPr/>
        <p:txBody>
          <a:bodyPr/>
          <a:lstStyle/>
          <a:p>
            <a:r>
              <a:rPr lang="de-AT" dirty="0" smtClean="0"/>
              <a:t>Q &amp; A</a:t>
            </a:r>
            <a:endParaRPr lang="de-AT" dirty="0"/>
          </a:p>
        </p:txBody>
      </p:sp>
      <p:sp>
        <p:nvSpPr>
          <p:cNvPr id="5" name="Textplatzhalter 4"/>
          <p:cNvSpPr>
            <a:spLocks noGrp="1"/>
          </p:cNvSpPr>
          <p:nvPr>
            <p:ph type="body" sz="quarter" idx="12"/>
          </p:nvPr>
        </p:nvSpPr>
        <p:spPr/>
        <p:txBody>
          <a:bodyPr/>
          <a:lstStyle/>
          <a:p>
            <a:r>
              <a:rPr lang="de-AT" dirty="0" smtClean="0"/>
              <a:t>Philipp Aumayr</a:t>
            </a:r>
            <a:endParaRPr lang="de-AT" dirty="0"/>
          </a:p>
        </p:txBody>
      </p:sp>
      <p:sp>
        <p:nvSpPr>
          <p:cNvPr id="6" name="Textplatzhalter 5"/>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7" name="Textplatzhalter 6"/>
          <p:cNvSpPr>
            <a:spLocks noGrp="1"/>
          </p:cNvSpPr>
          <p:nvPr>
            <p:ph type="body" sz="quarter" idx="15"/>
          </p:nvPr>
        </p:nvSpPr>
        <p:spPr/>
        <p:txBody>
          <a:bodyPr/>
          <a:lstStyle/>
          <a:p>
            <a:r>
              <a:rPr lang="de-AT" dirty="0" smtClean="0">
                <a:hlinkClick r:id="rId3"/>
              </a:rPr>
              <a:t>philipp@software-architects.at</a:t>
            </a:r>
            <a:endParaRPr lang="de-AT" dirty="0" smtClean="0"/>
          </a:p>
          <a:p>
            <a:r>
              <a:rPr lang="de-AT" dirty="0" smtClean="0">
                <a:hlinkClick r:id="rId4"/>
              </a:rPr>
              <a:t>http://www.timecockpit.com</a:t>
            </a:r>
            <a:endParaRPr lang="de-AT" dirty="0" smtClean="0"/>
          </a:p>
          <a:p>
            <a:r>
              <a:rPr lang="de-AT" dirty="0" smtClean="0"/>
              <a:t>@</a:t>
            </a:r>
            <a:r>
              <a:rPr lang="de-AT" dirty="0" err="1" smtClean="0"/>
              <a:t>paumayr</a:t>
            </a:r>
            <a:endParaRPr lang="de-AT" dirty="0"/>
          </a:p>
        </p:txBody>
      </p:sp>
      <p:sp>
        <p:nvSpPr>
          <p:cNvPr id="10" name="Textplatzhalter 9"/>
          <p:cNvSpPr>
            <a:spLocks noGrp="1"/>
          </p:cNvSpPr>
          <p:nvPr>
            <p:ph type="body" sz="quarter" idx="25"/>
          </p:nvPr>
        </p:nvSpPr>
        <p:spPr/>
        <p:txBody>
          <a:bodyPr/>
          <a:lstStyle/>
          <a:p>
            <a:r>
              <a:rPr lang="de-AT" dirty="0" err="1" smtClean="0"/>
              <a:t>Your</a:t>
            </a:r>
            <a:r>
              <a:rPr lang="de-AT" dirty="0" smtClean="0"/>
              <a:t> </a:t>
            </a:r>
            <a:r>
              <a:rPr lang="de-AT" dirty="0" err="1" smtClean="0"/>
              <a:t>Questions</a:t>
            </a:r>
            <a:r>
              <a:rPr lang="de-AT" dirty="0" smtClean="0"/>
              <a:t> </a:t>
            </a:r>
            <a:r>
              <a:rPr lang="de-AT" dirty="0" err="1" smtClean="0"/>
              <a:t>here</a:t>
            </a:r>
            <a:endParaRPr lang="de-AT" dirty="0"/>
          </a:p>
        </p:txBody>
      </p:sp>
      <p:sp>
        <p:nvSpPr>
          <p:cNvPr id="11" name="Textplatzhalter 10"/>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3219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581248"/>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Embedded Scripts</a:t>
            </a:r>
            <a:endParaRPr lang="de-AT" dirty="0"/>
          </a:p>
        </p:txBody>
      </p:sp>
      <p:sp>
        <p:nvSpPr>
          <p:cNvPr id="3" name="Inhaltsplatzhalter 2"/>
          <p:cNvSpPr>
            <a:spLocks noGrp="1"/>
          </p:cNvSpPr>
          <p:nvPr>
            <p:ph sz="quarter" idx="12"/>
          </p:nvPr>
        </p:nvSpPr>
        <p:spPr/>
        <p:txBody>
          <a:bodyPr/>
          <a:lstStyle/>
          <a:p>
            <a:r>
              <a:rPr lang="de-AT" sz="2800" dirty="0" smtClean="0"/>
              <a:t>JS läuft (normalerweise) in einer „Seite“</a:t>
            </a:r>
          </a:p>
          <a:p>
            <a:pPr lvl="1"/>
            <a:r>
              <a:rPr lang="de-AT" sz="2400" dirty="0" smtClean="0"/>
              <a:t>HTML</a:t>
            </a:r>
          </a:p>
          <a:p>
            <a:r>
              <a:rPr lang="de-AT" sz="2800" dirty="0" smtClean="0"/>
              <a:t>JS wird durch ein „Script“ Tag eingebettet</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191491" y="3360732"/>
            <a:ext cx="3283382" cy="2322517"/>
          </a:xfrm>
          <a:prstGeom prst="rect">
            <a:avLst/>
          </a:prstGeom>
        </p:spPr>
      </p:pic>
      <p:pic>
        <p:nvPicPr>
          <p:cNvPr id="6" name="Grafik 5"/>
          <p:cNvPicPr>
            <a:picLocks noChangeAspect="1"/>
          </p:cNvPicPr>
          <p:nvPr/>
        </p:nvPicPr>
        <p:blipFill>
          <a:blip r:embed="rId3"/>
          <a:stretch>
            <a:fillRect/>
          </a:stretch>
        </p:blipFill>
        <p:spPr>
          <a:xfrm>
            <a:off x="5652655" y="3513682"/>
            <a:ext cx="4889932" cy="2364109"/>
          </a:xfrm>
          <a:prstGeom prst="rect">
            <a:avLst/>
          </a:prstGeom>
        </p:spPr>
      </p:pic>
      <p:pic>
        <p:nvPicPr>
          <p:cNvPr id="7" name="Grafik 6"/>
          <p:cNvPicPr>
            <a:picLocks noChangeAspect="1"/>
          </p:cNvPicPr>
          <p:nvPr/>
        </p:nvPicPr>
        <p:blipFill>
          <a:blip r:embed="rId4"/>
          <a:stretch>
            <a:fillRect/>
          </a:stretch>
        </p:blipFill>
        <p:spPr>
          <a:xfrm>
            <a:off x="6096000" y="4001294"/>
            <a:ext cx="6054436" cy="2228326"/>
          </a:xfrm>
          <a:prstGeom prst="rect">
            <a:avLst/>
          </a:prstGeom>
        </p:spPr>
      </p:pic>
    </p:spTree>
    <p:extLst>
      <p:ext uri="{BB962C8B-B14F-4D97-AF65-F5344CB8AC3E}">
        <p14:creationId xmlns:p14="http://schemas.microsoft.com/office/powerpoint/2010/main" val="405288006"/>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External</a:t>
            </a:r>
            <a:r>
              <a:rPr lang="de-AT" dirty="0" smtClean="0"/>
              <a:t> Scripts</a:t>
            </a:r>
            <a:endParaRPr lang="de-AT" dirty="0"/>
          </a:p>
        </p:txBody>
      </p:sp>
      <p:sp>
        <p:nvSpPr>
          <p:cNvPr id="3" name="Inhaltsplatzhalter 2"/>
          <p:cNvSpPr>
            <a:spLocks noGrp="1"/>
          </p:cNvSpPr>
          <p:nvPr>
            <p:ph sz="quarter" idx="12"/>
          </p:nvPr>
        </p:nvSpPr>
        <p:spPr/>
        <p:txBody>
          <a:bodyPr/>
          <a:lstStyle/>
          <a:p>
            <a:r>
              <a:rPr lang="de-AT" sz="2400" dirty="0" smtClean="0"/>
              <a:t>HTML und JavaScript sollten getrennt bleiben</a:t>
            </a:r>
          </a:p>
          <a:p>
            <a:pPr lvl="1"/>
            <a:r>
              <a:rPr lang="de-AT" sz="2000" dirty="0" smtClean="0"/>
              <a:t>View vs. Controller, Separation, etc.</a:t>
            </a:r>
          </a:p>
          <a:p>
            <a:r>
              <a:rPr lang="de-AT" sz="2400" dirty="0" smtClean="0"/>
              <a:t>Scripts können daher auch in externen Dateien liegen</a:t>
            </a:r>
          </a:p>
          <a:p>
            <a:pPr lvl="1"/>
            <a:r>
              <a:rPr lang="de-AT" sz="2000" dirty="0" smtClean="0"/>
              <a:t>2 Dateien, page.html und external.js</a:t>
            </a:r>
            <a:endParaRPr lang="de-AT" sz="20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931848"/>
            <a:ext cx="5329591" cy="2245116"/>
          </a:xfrm>
          <a:prstGeom prst="rect">
            <a:avLst/>
          </a:prstGeom>
        </p:spPr>
      </p:pic>
      <p:pic>
        <p:nvPicPr>
          <p:cNvPr id="5" name="Grafik 4"/>
          <p:cNvPicPr>
            <a:picLocks noChangeAspect="1"/>
          </p:cNvPicPr>
          <p:nvPr/>
        </p:nvPicPr>
        <p:blipFill>
          <a:blip r:embed="rId3"/>
          <a:stretch>
            <a:fillRect/>
          </a:stretch>
        </p:blipFill>
        <p:spPr>
          <a:xfrm>
            <a:off x="6816436" y="4001294"/>
            <a:ext cx="2901805" cy="618417"/>
          </a:xfrm>
          <a:prstGeom prst="rect">
            <a:avLst/>
          </a:prstGeom>
        </p:spPr>
      </p:pic>
      <p:pic>
        <p:nvPicPr>
          <p:cNvPr id="6" name="Grafik 5"/>
          <p:cNvPicPr>
            <a:picLocks noChangeAspect="1"/>
          </p:cNvPicPr>
          <p:nvPr/>
        </p:nvPicPr>
        <p:blipFill>
          <a:blip r:embed="rId4"/>
          <a:stretch>
            <a:fillRect/>
          </a:stretch>
        </p:blipFill>
        <p:spPr>
          <a:xfrm>
            <a:off x="7472219" y="4371106"/>
            <a:ext cx="3561956" cy="2054462"/>
          </a:xfrm>
          <a:prstGeom prst="rect">
            <a:avLst/>
          </a:prstGeom>
        </p:spPr>
      </p:pic>
    </p:spTree>
    <p:extLst>
      <p:ext uri="{BB962C8B-B14F-4D97-AF65-F5344CB8AC3E}">
        <p14:creationId xmlns:p14="http://schemas.microsoft.com/office/powerpoint/2010/main" val="1694565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Scripts</a:t>
            </a:r>
            <a:endParaRPr lang="de-AT" dirty="0"/>
          </a:p>
        </p:txBody>
      </p:sp>
      <p:sp>
        <p:nvSpPr>
          <p:cNvPr id="3" name="Content Placeholder 2"/>
          <p:cNvSpPr>
            <a:spLocks noGrp="1"/>
          </p:cNvSpPr>
          <p:nvPr>
            <p:ph sz="quarter" idx="12"/>
          </p:nvPr>
        </p:nvSpPr>
        <p:spPr/>
        <p:txBody>
          <a:bodyPr/>
          <a:lstStyle/>
          <a:p>
            <a:r>
              <a:rPr lang="en-US" dirty="0" err="1"/>
              <a:t>Pfade</a:t>
            </a:r>
            <a:r>
              <a:rPr lang="en-US" dirty="0"/>
              <a:t> </a:t>
            </a:r>
            <a:r>
              <a:rPr lang="en-US" dirty="0" err="1"/>
              <a:t>sind</a:t>
            </a:r>
            <a:r>
              <a:rPr lang="en-US" dirty="0"/>
              <a:t> </a:t>
            </a:r>
            <a:r>
              <a:rPr lang="en-US" dirty="0" err="1"/>
              <a:t>relativ</a:t>
            </a:r>
            <a:r>
              <a:rPr lang="en-US" dirty="0"/>
              <a:t> </a:t>
            </a:r>
            <a:r>
              <a:rPr lang="en-US" dirty="0" err="1"/>
              <a:t>zum</a:t>
            </a:r>
            <a:r>
              <a:rPr lang="en-US" dirty="0"/>
              <a:t> </a:t>
            </a:r>
            <a:r>
              <a:rPr lang="en-US" dirty="0" err="1"/>
              <a:t>Dokument</a:t>
            </a:r>
            <a:r>
              <a:rPr lang="en-US" dirty="0"/>
              <a:t>!</a:t>
            </a:r>
          </a:p>
          <a:p>
            <a:pPr lvl="1"/>
            <a:r>
              <a:rPr lang="en-US" dirty="0" err="1"/>
              <a:t>Dokument</a:t>
            </a:r>
            <a:r>
              <a:rPr lang="en-US" dirty="0"/>
              <a:t>: /002 external/page.html</a:t>
            </a:r>
          </a:p>
          <a:p>
            <a:pPr lvl="1"/>
            <a:r>
              <a:rPr lang="en-US" dirty="0"/>
              <a:t>&lt;script </a:t>
            </a:r>
            <a:r>
              <a:rPr lang="en-US" dirty="0" err="1" smtClean="0"/>
              <a:t>src</a:t>
            </a:r>
            <a:r>
              <a:rPr lang="en-US" dirty="0" smtClean="0"/>
              <a:t>=“</a:t>
            </a:r>
            <a:r>
              <a:rPr lang="en-US" dirty="0"/>
              <a:t>external.js”&gt;</a:t>
            </a:r>
          </a:p>
          <a:p>
            <a:pPr lvl="1"/>
            <a:r>
              <a:rPr lang="en-US" dirty="0"/>
              <a:t>-&gt; /002 </a:t>
            </a:r>
            <a:r>
              <a:rPr lang="en-US" dirty="0" smtClean="0"/>
              <a:t>external/external.js</a:t>
            </a:r>
          </a:p>
          <a:p>
            <a:r>
              <a:rPr lang="en-US" dirty="0" smtClean="0"/>
              <a:t>AngularJS </a:t>
            </a:r>
            <a:r>
              <a:rPr lang="en-US" dirty="0" err="1"/>
              <a:t>B</a:t>
            </a:r>
            <a:r>
              <a:rPr lang="en-US" dirty="0" err="1" smtClean="0"/>
              <a:t>eispiele</a:t>
            </a:r>
            <a:r>
              <a:rPr lang="en-US" dirty="0" smtClean="0"/>
              <a:t>:</a:t>
            </a:r>
          </a:p>
          <a:p>
            <a:pPr lvl="1"/>
            <a:r>
              <a:rPr lang="en-US" dirty="0" err="1" smtClean="0"/>
              <a:t>Dokument</a:t>
            </a:r>
            <a:endParaRPr lang="en-US" dirty="0" smtClean="0"/>
          </a:p>
          <a:p>
            <a:pPr lvl="1"/>
            <a:r>
              <a:rPr lang="en-US" sz="2000" dirty="0" smtClean="0">
                <a:latin typeface="Courier New" panose="02070309020205020404" pitchFamily="49" charset="0"/>
                <a:cs typeface="Courier New" panose="02070309020205020404" pitchFamily="49" charset="0"/>
              </a:rPr>
              <a:t>http://localhost:3000/001 </a:t>
            </a:r>
            <a:r>
              <a:rPr lang="en-US" sz="2000" dirty="0" err="1" smtClean="0">
                <a:latin typeface="Courier New" panose="02070309020205020404" pitchFamily="49" charset="0"/>
                <a:cs typeface="Courier New" panose="02070309020205020404" pitchFamily="49" charset="0"/>
              </a:rPr>
              <a:t>twowaydatabinding</a:t>
            </a:r>
            <a:r>
              <a:rPr lang="en-US" sz="2000" dirty="0" smtClean="0">
                <a:latin typeface="Courier New" panose="02070309020205020404" pitchFamily="49" charset="0"/>
                <a:cs typeface="Courier New" panose="02070309020205020404" pitchFamily="49" charset="0"/>
              </a:rPr>
              <a:t>/twowaydatabinding.html</a:t>
            </a:r>
            <a:endParaRPr lang="en-US" sz="2800" dirty="0" smtClean="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&lt;script </a:t>
            </a:r>
            <a:r>
              <a:rPr lang="en-US" dirty="0" err="1" smtClean="0">
                <a:latin typeface="Courier New" panose="02070309020205020404" pitchFamily="49" charset="0"/>
                <a:cs typeface="Courier New" panose="02070309020205020404" pitchFamily="49" charset="0"/>
              </a:rPr>
              <a:t>src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node_modules</a:t>
            </a:r>
            <a:r>
              <a:rPr lang="en-US" dirty="0" smtClean="0">
                <a:latin typeface="Courier New" panose="02070309020205020404" pitchFamily="49" charset="0"/>
                <a:cs typeface="Courier New" panose="02070309020205020404" pitchFamily="49" charset="0"/>
              </a:rPr>
              <a:t>/angular/angular.js”&gt;&lt;/script&gt;</a:t>
            </a:r>
          </a:p>
          <a:p>
            <a:pPr lvl="1"/>
            <a:endParaRPr lang="en-US" dirty="0" smtClean="0"/>
          </a:p>
          <a:p>
            <a:pPr lvl="1"/>
            <a:r>
              <a:rPr lang="en-US" dirty="0" smtClean="0"/>
              <a:t>-&gt; </a:t>
            </a:r>
            <a:r>
              <a:rPr lang="en-US" dirty="0" err="1" smtClean="0"/>
              <a:t>Sucht</a:t>
            </a:r>
            <a:r>
              <a:rPr lang="en-US" dirty="0" smtClean="0"/>
              <a:t> </a:t>
            </a:r>
            <a:r>
              <a:rPr lang="en-US" dirty="0" err="1" smtClean="0"/>
              <a:t>nach</a:t>
            </a:r>
            <a:r>
              <a:rPr lang="en-US" dirty="0" smtClean="0"/>
              <a:t> </a:t>
            </a:r>
            <a:r>
              <a:rPr lang="en-US" sz="2000" dirty="0" smtClean="0">
                <a:latin typeface="Courier New" panose="02070309020205020404" pitchFamily="49" charset="0"/>
                <a:cs typeface="Courier New" panose="02070309020205020404" pitchFamily="49" charset="0"/>
              </a:rPr>
              <a:t>http://localhost:3000/node_modules/angular/angular.js</a:t>
            </a:r>
            <a:endParaRPr lang="en-US" dirty="0" smtClean="0">
              <a:latin typeface="Courier New" panose="02070309020205020404" pitchFamily="49" charset="0"/>
              <a:cs typeface="Courier New" panose="02070309020205020404" pitchFamily="49" charset="0"/>
            </a:endParaRPr>
          </a:p>
          <a:p>
            <a:pPr lvl="1"/>
            <a:endParaRPr lang="en-US" dirty="0" smtClean="0"/>
          </a:p>
        </p:txBody>
      </p:sp>
      <p:sp>
        <p:nvSpPr>
          <p:cNvPr id="4" name="Text Placeholder 3"/>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23455925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Script </a:t>
            </a:r>
            <a:r>
              <a:rPr lang="de-AT" dirty="0" err="1" smtClean="0"/>
              <a:t>ausführung</a:t>
            </a:r>
            <a:endParaRPr lang="de-AT" dirty="0"/>
          </a:p>
        </p:txBody>
      </p:sp>
      <p:sp>
        <p:nvSpPr>
          <p:cNvPr id="3" name="Inhaltsplatzhalter 2"/>
          <p:cNvSpPr>
            <a:spLocks noGrp="1"/>
          </p:cNvSpPr>
          <p:nvPr>
            <p:ph sz="quarter" idx="12"/>
          </p:nvPr>
        </p:nvSpPr>
        <p:spPr/>
        <p:txBody>
          <a:bodyPr/>
          <a:lstStyle/>
          <a:p>
            <a:r>
              <a:rPr lang="de-AT" sz="3200" dirty="0" smtClean="0"/>
              <a:t>Single-</a:t>
            </a:r>
            <a:r>
              <a:rPr lang="de-AT" sz="3200" dirty="0" err="1" smtClean="0"/>
              <a:t>Threaded</a:t>
            </a:r>
            <a:r>
              <a:rPr lang="de-AT" sz="3200" dirty="0" smtClean="0"/>
              <a:t>*</a:t>
            </a:r>
          </a:p>
          <a:p>
            <a:r>
              <a:rPr lang="de-AT" sz="3200" dirty="0" smtClean="0"/>
              <a:t>Script wird </a:t>
            </a:r>
            <a:r>
              <a:rPr lang="de-AT" sz="3200" smtClean="0"/>
              <a:t>beim Laden </a:t>
            </a:r>
            <a:r>
              <a:rPr lang="de-AT" sz="3200" dirty="0" smtClean="0"/>
              <a:t>der Seite ausgeführt</a:t>
            </a:r>
          </a:p>
          <a:p>
            <a:pPr lvl="1"/>
            <a:r>
              <a:rPr lang="de-AT" sz="2800" dirty="0" smtClean="0"/>
              <a:t>An der stelle an der das &lt;</a:t>
            </a:r>
            <a:r>
              <a:rPr lang="de-AT" sz="2800" dirty="0" err="1" smtClean="0"/>
              <a:t>script</a:t>
            </a:r>
            <a:r>
              <a:rPr lang="de-AT" sz="2800" dirty="0" smtClean="0"/>
              <a:t>&gt; tag eingefügt wird</a:t>
            </a:r>
          </a:p>
          <a:p>
            <a:r>
              <a:rPr lang="de-AT" sz="3200" dirty="0" smtClean="0"/>
              <a:t>DOM-Elemente ‚hinter‘ &lt;</a:t>
            </a:r>
            <a:r>
              <a:rPr lang="de-AT" sz="3200" dirty="0" err="1" smtClean="0"/>
              <a:t>script</a:t>
            </a:r>
            <a:r>
              <a:rPr lang="de-AT" sz="3200" dirty="0" smtClean="0"/>
              <a:t>&gt; tag?</a:t>
            </a:r>
          </a:p>
          <a:p>
            <a:pPr lvl="1"/>
            <a:r>
              <a:rPr lang="de-AT" sz="2800" dirty="0" smtClean="0"/>
              <a:t>erst verfügbar wenn ganzes Dokument geladen wurde</a:t>
            </a:r>
          </a:p>
          <a:p>
            <a:pPr lvl="1"/>
            <a:r>
              <a:rPr lang="de-AT" sz="2800" dirty="0" err="1" smtClean="0"/>
              <a:t>window.onload</a:t>
            </a:r>
            <a:r>
              <a:rPr lang="de-AT" sz="2800" dirty="0" smtClean="0"/>
              <a:t> - </a:t>
            </a:r>
            <a:r>
              <a:rPr lang="de-AT" sz="2800" dirty="0" err="1" smtClean="0"/>
              <a:t>event</a:t>
            </a: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971689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Refresh</a:t>
            </a:r>
            <a:endParaRPr lang="de-AT" dirty="0"/>
          </a:p>
        </p:txBody>
      </p:sp>
      <p:sp>
        <p:nvSpPr>
          <p:cNvPr id="3" name="Content Placeholder 2"/>
          <p:cNvSpPr>
            <a:spLocks noGrp="1"/>
          </p:cNvSpPr>
          <p:nvPr>
            <p:ph sz="quarter" idx="12"/>
          </p:nvPr>
        </p:nvSpPr>
        <p:spPr/>
        <p:txBody>
          <a:bodyPr/>
          <a:lstStyle/>
          <a:p>
            <a:r>
              <a:rPr lang="en-US" dirty="0" smtClean="0"/>
              <a:t>Was </a:t>
            </a:r>
            <a:r>
              <a:rPr lang="en-US" dirty="0" err="1" smtClean="0"/>
              <a:t>passiert</a:t>
            </a:r>
            <a:r>
              <a:rPr lang="en-US" dirty="0" smtClean="0"/>
              <a:t> </a:t>
            </a:r>
            <a:r>
              <a:rPr lang="en-US" dirty="0" err="1" smtClean="0"/>
              <a:t>wenn</a:t>
            </a:r>
            <a:r>
              <a:rPr lang="en-US" dirty="0" smtClean="0"/>
              <a:t> </a:t>
            </a:r>
            <a:r>
              <a:rPr lang="en-US" dirty="0" err="1" smtClean="0"/>
              <a:t>eine</a:t>
            </a:r>
            <a:r>
              <a:rPr lang="en-US" dirty="0" smtClean="0"/>
              <a:t> </a:t>
            </a:r>
            <a:r>
              <a:rPr lang="en-US" dirty="0" err="1" smtClean="0"/>
              <a:t>Seite</a:t>
            </a:r>
            <a:r>
              <a:rPr lang="en-US" dirty="0" smtClean="0"/>
              <a:t> </a:t>
            </a:r>
            <a:r>
              <a:rPr lang="en-US" dirty="0" err="1" smtClean="0"/>
              <a:t>neu</a:t>
            </a:r>
            <a:r>
              <a:rPr lang="en-US" dirty="0" smtClean="0"/>
              <a:t> </a:t>
            </a:r>
            <a:r>
              <a:rPr lang="en-US" dirty="0" err="1" smtClean="0"/>
              <a:t>geladen</a:t>
            </a:r>
            <a:r>
              <a:rPr lang="en-US" dirty="0" smtClean="0"/>
              <a:t> </a:t>
            </a:r>
            <a:r>
              <a:rPr lang="en-US" dirty="0" err="1" smtClean="0"/>
              <a:t>wird</a:t>
            </a:r>
            <a:r>
              <a:rPr lang="en-US" dirty="0" smtClean="0"/>
              <a:t>?</a:t>
            </a:r>
          </a:p>
          <a:p>
            <a:r>
              <a:rPr lang="en-US" dirty="0" smtClean="0"/>
              <a:t>DOM </a:t>
            </a:r>
            <a:r>
              <a:rPr lang="en-US" dirty="0" err="1" smtClean="0"/>
              <a:t>wird</a:t>
            </a:r>
            <a:r>
              <a:rPr lang="en-US" dirty="0" smtClean="0"/>
              <a:t> </a:t>
            </a:r>
            <a:r>
              <a:rPr lang="en-US" dirty="0" err="1" smtClean="0"/>
              <a:t>neu</a:t>
            </a:r>
            <a:r>
              <a:rPr lang="en-US" dirty="0" smtClean="0"/>
              <a:t> </a:t>
            </a:r>
            <a:r>
              <a:rPr lang="en-US" dirty="0" err="1" smtClean="0"/>
              <a:t>geparsed</a:t>
            </a:r>
            <a:r>
              <a:rPr lang="en-US" dirty="0" smtClean="0"/>
              <a:t> &amp; </a:t>
            </a:r>
            <a:r>
              <a:rPr lang="en-US" dirty="0" err="1" smtClean="0"/>
              <a:t>aufgebaut</a:t>
            </a:r>
            <a:endParaRPr lang="en-US" dirty="0"/>
          </a:p>
          <a:p>
            <a:pPr lvl="1"/>
            <a:r>
              <a:rPr lang="en-US" dirty="0" err="1" smtClean="0"/>
              <a:t>Alle</a:t>
            </a:r>
            <a:r>
              <a:rPr lang="en-US" dirty="0" smtClean="0"/>
              <a:t> </a:t>
            </a:r>
            <a:r>
              <a:rPr lang="en-US" dirty="0"/>
              <a:t>DOM </a:t>
            </a:r>
            <a:r>
              <a:rPr lang="en-US" dirty="0" err="1"/>
              <a:t>Elemente</a:t>
            </a:r>
            <a:r>
              <a:rPr lang="en-US" dirty="0"/>
              <a:t> </a:t>
            </a:r>
            <a:r>
              <a:rPr lang="en-US" dirty="0" err="1"/>
              <a:t>neu</a:t>
            </a:r>
            <a:r>
              <a:rPr lang="en-US" dirty="0"/>
              <a:t> </a:t>
            </a:r>
            <a:r>
              <a:rPr lang="en-US" dirty="0" err="1" smtClean="0"/>
              <a:t>angelegt</a:t>
            </a:r>
            <a:endParaRPr lang="en-US" dirty="0" smtClean="0"/>
          </a:p>
          <a:p>
            <a:r>
              <a:rPr lang="en-US" dirty="0" smtClean="0"/>
              <a:t>JS </a:t>
            </a:r>
            <a:r>
              <a:rPr lang="en-US" dirty="0" err="1" smtClean="0"/>
              <a:t>wird</a:t>
            </a:r>
            <a:r>
              <a:rPr lang="en-US" dirty="0" smtClean="0"/>
              <a:t> </a:t>
            </a:r>
            <a:r>
              <a:rPr lang="en-US" dirty="0" err="1" smtClean="0"/>
              <a:t>neu</a:t>
            </a:r>
            <a:r>
              <a:rPr lang="en-US" dirty="0" smtClean="0"/>
              <a:t> </a:t>
            </a:r>
            <a:r>
              <a:rPr lang="en-US" dirty="0" err="1" smtClean="0"/>
              <a:t>initialisiert</a:t>
            </a:r>
            <a:endParaRPr lang="en-US" dirty="0" smtClean="0"/>
          </a:p>
          <a:p>
            <a:pPr lvl="1"/>
            <a:r>
              <a:rPr lang="en-US" dirty="0" err="1" smtClean="0"/>
              <a:t>Alle</a:t>
            </a:r>
            <a:r>
              <a:rPr lang="en-US" dirty="0" smtClean="0"/>
              <a:t> </a:t>
            </a:r>
            <a:r>
              <a:rPr lang="en-US" dirty="0" err="1" smtClean="0"/>
              <a:t>Variablen</a:t>
            </a:r>
            <a:r>
              <a:rPr lang="en-US" dirty="0" smtClean="0"/>
              <a:t> </a:t>
            </a:r>
            <a:r>
              <a:rPr lang="en-US" dirty="0" err="1" smtClean="0"/>
              <a:t>werden</a:t>
            </a:r>
            <a:r>
              <a:rPr lang="en-US" dirty="0" smtClean="0"/>
              <a:t> </a:t>
            </a:r>
            <a:r>
              <a:rPr lang="en-US" dirty="0" err="1" smtClean="0"/>
              <a:t>gelöscht</a:t>
            </a:r>
            <a:endParaRPr lang="en-US" dirty="0" smtClean="0"/>
          </a:p>
          <a:p>
            <a:r>
              <a:rPr lang="en-US" dirty="0" smtClean="0"/>
              <a:t>“</a:t>
            </a:r>
            <a:r>
              <a:rPr lang="en-US" dirty="0" err="1" smtClean="0"/>
              <a:t>Programm</a:t>
            </a:r>
            <a:r>
              <a:rPr lang="en-US" dirty="0" smtClean="0"/>
              <a:t> </a:t>
            </a:r>
            <a:r>
              <a:rPr lang="en-US" dirty="0" err="1" smtClean="0"/>
              <a:t>Neustart</a:t>
            </a:r>
            <a:r>
              <a:rPr lang="en-US" dirty="0" smtClean="0"/>
              <a:t>”</a:t>
            </a:r>
          </a:p>
          <a:p>
            <a:endParaRPr lang="en-US"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21812676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Applications (SPA)</a:t>
            </a:r>
            <a:endParaRPr lang="de-AT" dirty="0"/>
          </a:p>
        </p:txBody>
      </p:sp>
      <p:sp>
        <p:nvSpPr>
          <p:cNvPr id="3" name="Content Placeholder 2"/>
          <p:cNvSpPr>
            <a:spLocks noGrp="1"/>
          </p:cNvSpPr>
          <p:nvPr>
            <p:ph sz="quarter" idx="12"/>
          </p:nvPr>
        </p:nvSpPr>
        <p:spPr/>
        <p:txBody>
          <a:bodyPr/>
          <a:lstStyle/>
          <a:p>
            <a:r>
              <a:rPr lang="en-US" dirty="0" err="1" smtClean="0"/>
              <a:t>Ein</a:t>
            </a:r>
            <a:r>
              <a:rPr lang="en-US" dirty="0" smtClean="0"/>
              <a:t> </a:t>
            </a:r>
            <a:r>
              <a:rPr lang="en-US" dirty="0" err="1" smtClean="0"/>
              <a:t>initialer</a:t>
            </a:r>
            <a:r>
              <a:rPr lang="en-US" dirty="0" smtClean="0"/>
              <a:t> Page Load</a:t>
            </a:r>
          </a:p>
          <a:p>
            <a:r>
              <a:rPr lang="en-US" dirty="0" err="1" smtClean="0"/>
              <a:t>Umbauen</a:t>
            </a:r>
            <a:r>
              <a:rPr lang="en-US" dirty="0" smtClean="0"/>
              <a:t> des </a:t>
            </a:r>
            <a:r>
              <a:rPr lang="en-US" dirty="0" err="1" smtClean="0"/>
              <a:t>aktuellen</a:t>
            </a:r>
            <a:r>
              <a:rPr lang="en-US" dirty="0" smtClean="0"/>
              <a:t> DOMs </a:t>
            </a:r>
            <a:r>
              <a:rPr lang="en-US" dirty="0" err="1" smtClean="0"/>
              <a:t>durch</a:t>
            </a:r>
            <a:r>
              <a:rPr lang="en-US" dirty="0" smtClean="0"/>
              <a:t> JavaScript</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151178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http:// vs. file:///</a:t>
            </a:r>
            <a:endParaRPr lang="de-AT" dirty="0"/>
          </a:p>
        </p:txBody>
      </p:sp>
      <p:sp>
        <p:nvSpPr>
          <p:cNvPr id="3" name="Inhaltsplatzhalter 2"/>
          <p:cNvSpPr>
            <a:spLocks noGrp="1"/>
          </p:cNvSpPr>
          <p:nvPr>
            <p:ph sz="quarter" idx="12"/>
          </p:nvPr>
        </p:nvSpPr>
        <p:spPr/>
        <p:txBody>
          <a:bodyPr/>
          <a:lstStyle/>
          <a:p>
            <a:r>
              <a:rPr lang="de-AT" sz="2800" dirty="0"/>
              <a:t>Mehrere Möglichkeiten HTML Dokumente zu laden</a:t>
            </a:r>
          </a:p>
          <a:p>
            <a:r>
              <a:rPr lang="de-AT" sz="2800" dirty="0">
                <a:hlinkClick r:id=""/>
              </a:rPr>
              <a:t>file</a:t>
            </a:r>
            <a:r>
              <a:rPr lang="de-AT" sz="2800" dirty="0" smtClean="0">
                <a:hlinkClick r:id=""/>
              </a:rPr>
              <a:t>:///</a:t>
            </a:r>
            <a:r>
              <a:rPr lang="de-AT" sz="2800" dirty="0" smtClean="0"/>
              <a:t> </a:t>
            </a:r>
          </a:p>
          <a:p>
            <a:pPr lvl="1"/>
            <a:r>
              <a:rPr lang="de-AT" sz="2400" dirty="0" smtClean="0"/>
              <a:t>benötigt keinen Web-server</a:t>
            </a:r>
          </a:p>
          <a:p>
            <a:pPr lvl="1"/>
            <a:r>
              <a:rPr lang="de-AT" sz="2400" dirty="0" smtClean="0"/>
              <a:t>Kann keine AJAX Anfragen</a:t>
            </a:r>
          </a:p>
          <a:p>
            <a:pPr lvl="1"/>
            <a:r>
              <a:rPr lang="de-AT" sz="2400" dirty="0" smtClean="0"/>
              <a:t>Funktioniert für viele Frameworks die dynamische Inhalte laden nicht</a:t>
            </a:r>
          </a:p>
          <a:p>
            <a:r>
              <a:rPr lang="de-AT" sz="2800" dirty="0" smtClean="0"/>
              <a:t>http:// bzw. https://</a:t>
            </a:r>
          </a:p>
          <a:p>
            <a:pPr lvl="1"/>
            <a:r>
              <a:rPr lang="de-AT" sz="2400" dirty="0" smtClean="0"/>
              <a:t>Standardprotokoll</a:t>
            </a:r>
          </a:p>
          <a:p>
            <a:pPr lvl="1"/>
            <a:r>
              <a:rPr lang="de-AT" sz="2400" dirty="0" smtClean="0"/>
              <a:t>AJAX Abfragen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8160139"/>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Inhaltsplatzhalter 2"/>
          <p:cNvSpPr>
            <a:spLocks noGrp="1"/>
          </p:cNvSpPr>
          <p:nvPr>
            <p:ph sz="quarter" idx="12"/>
          </p:nvPr>
        </p:nvSpPr>
        <p:spPr/>
        <p:txBody>
          <a:bodyPr/>
          <a:lstStyle/>
          <a:p>
            <a:r>
              <a:rPr lang="de-AT" sz="3200" dirty="0" smtClean="0"/>
              <a:t>Moderne Browser haben eingebaute Entwickler Tools</a:t>
            </a:r>
          </a:p>
          <a:p>
            <a:pPr lvl="1"/>
            <a:r>
              <a:rPr lang="de-AT" sz="2800" dirty="0" smtClean="0"/>
              <a:t>Element </a:t>
            </a:r>
            <a:r>
              <a:rPr lang="de-AT" sz="2800" dirty="0" err="1" smtClean="0"/>
              <a:t>Inspector</a:t>
            </a:r>
            <a:endParaRPr lang="de-AT" sz="2800" dirty="0" smtClean="0"/>
          </a:p>
          <a:p>
            <a:pPr lvl="1"/>
            <a:r>
              <a:rPr lang="de-AT" sz="2800" dirty="0" smtClean="0"/>
              <a:t>Anzeige von Quellcode</a:t>
            </a:r>
          </a:p>
          <a:p>
            <a:pPr lvl="1"/>
            <a:r>
              <a:rPr lang="de-AT" sz="2800" dirty="0" smtClean="0"/>
              <a:t>Debugger</a:t>
            </a:r>
          </a:p>
          <a:p>
            <a:pPr lvl="1"/>
            <a:r>
              <a:rPr lang="de-AT" sz="2800" dirty="0" smtClean="0"/>
              <a:t>Performance </a:t>
            </a:r>
            <a:r>
              <a:rPr lang="de-AT" sz="2800" dirty="0" err="1" smtClean="0"/>
              <a:t>Profiler</a:t>
            </a:r>
            <a:endParaRPr lang="de-AT" sz="2800" dirty="0" smtClean="0"/>
          </a:p>
          <a:p>
            <a:pPr lvl="1"/>
            <a:r>
              <a:rPr lang="de-AT" sz="2800" dirty="0" smtClean="0"/>
              <a:t>Netzwerk-Logger</a:t>
            </a:r>
          </a:p>
          <a:p>
            <a:r>
              <a:rPr lang="de-AT" sz="3200" dirty="0" smtClean="0"/>
              <a:t>Können mit F12 aufgerufen werden</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23824353"/>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Content Placeholder 2"/>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495119"/>
            <a:ext cx="6634018" cy="4795070"/>
          </a:xfrm>
          <a:prstGeom prst="rect">
            <a:avLst/>
          </a:prstGeom>
        </p:spPr>
      </p:pic>
      <p:pic>
        <p:nvPicPr>
          <p:cNvPr id="5" name="Grafik 4"/>
          <p:cNvPicPr>
            <a:picLocks noChangeAspect="1"/>
          </p:cNvPicPr>
          <p:nvPr/>
        </p:nvPicPr>
        <p:blipFill>
          <a:blip r:embed="rId3"/>
          <a:stretch>
            <a:fillRect/>
          </a:stretch>
        </p:blipFill>
        <p:spPr>
          <a:xfrm>
            <a:off x="1834147" y="1495119"/>
            <a:ext cx="7592052" cy="4843462"/>
          </a:xfrm>
          <a:prstGeom prst="rect">
            <a:avLst/>
          </a:prstGeom>
        </p:spPr>
      </p:pic>
      <p:pic>
        <p:nvPicPr>
          <p:cNvPr id="6" name="Grafik 5"/>
          <p:cNvPicPr>
            <a:picLocks noChangeAspect="1"/>
          </p:cNvPicPr>
          <p:nvPr/>
        </p:nvPicPr>
        <p:blipFill>
          <a:blip r:embed="rId4"/>
          <a:stretch>
            <a:fillRect/>
          </a:stretch>
        </p:blipFill>
        <p:spPr>
          <a:xfrm>
            <a:off x="2929299" y="1495119"/>
            <a:ext cx="8689686" cy="4870798"/>
          </a:xfrm>
          <a:prstGeom prst="rect">
            <a:avLst/>
          </a:prstGeom>
        </p:spPr>
      </p:pic>
    </p:spTree>
    <p:extLst>
      <p:ext uri="{BB962C8B-B14F-4D97-AF65-F5344CB8AC3E}">
        <p14:creationId xmlns:p14="http://schemas.microsoft.com/office/powerpoint/2010/main" val="35317045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mtClean="0"/>
              <a:t>Before we start ….</a:t>
            </a:r>
            <a:endParaRPr lang="de-AT" dirty="0"/>
          </a:p>
        </p:txBody>
      </p:sp>
      <p:sp>
        <p:nvSpPr>
          <p:cNvPr id="3" name="Content Placeholder 2"/>
          <p:cNvSpPr>
            <a:spLocks noGrp="1"/>
          </p:cNvSpPr>
          <p:nvPr>
            <p:ph sz="quarter" idx="12"/>
          </p:nvPr>
        </p:nvSpPr>
        <p:spPr/>
        <p:txBody>
          <a:bodyPr/>
          <a:lstStyle/>
          <a:p>
            <a:endParaRPr lang="de-AT"/>
          </a:p>
        </p:txBody>
      </p:sp>
      <p:sp>
        <p:nvSpPr>
          <p:cNvPr id="4" name="Text Placeholder 3"/>
          <p:cNvSpPr>
            <a:spLocks noGrp="1"/>
          </p:cNvSpPr>
          <p:nvPr>
            <p:ph type="body" sz="quarter" idx="23"/>
          </p:nvPr>
        </p:nvSpPr>
        <p:spPr/>
        <p:txBody>
          <a:bodyPr/>
          <a:lstStyle/>
          <a:p>
            <a:endParaRPr lang="de-AT"/>
          </a:p>
        </p:txBody>
      </p:sp>
      <p:pic>
        <p:nvPicPr>
          <p:cNvPr id="1026" name="Picture 2" descr="http://static.debuggable.com.s3.amazonaws.com/img/js-good-parts-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37" y="1613277"/>
            <a:ext cx="7501857" cy="5005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urencegellert.com/content/uploads/2012/03/goodpart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572" y="2733748"/>
            <a:ext cx="7463591" cy="366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215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Auf die Seite schreiben</a:t>
            </a:r>
            <a:endParaRPr lang="de-AT" dirty="0"/>
          </a:p>
        </p:txBody>
      </p:sp>
      <p:sp>
        <p:nvSpPr>
          <p:cNvPr id="3" name="Inhaltsplatzhalter 2"/>
          <p:cNvSpPr>
            <a:spLocks noGrp="1"/>
          </p:cNvSpPr>
          <p:nvPr>
            <p:ph sz="quarter" idx="12"/>
          </p:nvPr>
        </p:nvSpPr>
        <p:spPr/>
        <p:txBody>
          <a:bodyPr/>
          <a:lstStyle/>
          <a:p>
            <a:r>
              <a:rPr lang="de-AT" dirty="0" smtClean="0"/>
              <a:t>HTML DOM zugreifbar durch </a:t>
            </a:r>
            <a:r>
              <a:rPr lang="de-AT" dirty="0" smtClean="0"/>
              <a:t>JS</a:t>
            </a:r>
          </a:p>
          <a:p>
            <a:r>
              <a:rPr lang="en-US" dirty="0" err="1" smtClean="0"/>
              <a:t>HTMLElement</a:t>
            </a:r>
            <a:r>
              <a:rPr lang="en-US" dirty="0" smtClean="0"/>
              <a:t> / Node</a:t>
            </a:r>
          </a:p>
          <a:p>
            <a:pPr lvl="1"/>
            <a:r>
              <a:rPr lang="en-US" dirty="0" err="1" smtClean="0"/>
              <a:t>innerHTML</a:t>
            </a:r>
            <a:r>
              <a:rPr lang="en-US" dirty="0" smtClean="0"/>
              <a:t> </a:t>
            </a:r>
            <a:r>
              <a:rPr lang="en-US" dirty="0" err="1" smtClean="0"/>
              <a:t>für</a:t>
            </a:r>
            <a:r>
              <a:rPr lang="en-US" dirty="0" smtClean="0"/>
              <a:t> </a:t>
            </a:r>
            <a:r>
              <a:rPr lang="en-US" dirty="0" err="1"/>
              <a:t>I</a:t>
            </a:r>
            <a:r>
              <a:rPr lang="en-US" dirty="0" err="1" smtClean="0"/>
              <a:t>nhalt</a:t>
            </a:r>
            <a:r>
              <a:rPr lang="en-US" dirty="0" smtClean="0"/>
              <a:t> des Elements</a:t>
            </a:r>
            <a:endParaRPr lang="de-AT" dirty="0" smtClean="0"/>
          </a:p>
          <a:p>
            <a:endParaRPr lang="de-AT" dirty="0" smtClean="0"/>
          </a:p>
          <a:p>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01786" y="3309962"/>
            <a:ext cx="4706099" cy="3061799"/>
          </a:xfrm>
          <a:prstGeom prst="rect">
            <a:avLst/>
          </a:prstGeom>
        </p:spPr>
      </p:pic>
      <p:pic>
        <p:nvPicPr>
          <p:cNvPr id="5" name="Grafik 4"/>
          <p:cNvPicPr>
            <a:picLocks noChangeAspect="1"/>
          </p:cNvPicPr>
          <p:nvPr/>
        </p:nvPicPr>
        <p:blipFill>
          <a:blip r:embed="rId3"/>
          <a:stretch>
            <a:fillRect/>
          </a:stretch>
        </p:blipFill>
        <p:spPr>
          <a:xfrm>
            <a:off x="5365071" y="4903617"/>
            <a:ext cx="6391522" cy="1737183"/>
          </a:xfrm>
          <a:prstGeom prst="rect">
            <a:avLst/>
          </a:prstGeom>
        </p:spPr>
      </p:pic>
      <p:cxnSp>
        <p:nvCxnSpPr>
          <p:cNvPr id="10" name="Gewinkelte Verbindung 9"/>
          <p:cNvCxnSpPr/>
          <p:nvPr/>
        </p:nvCxnSpPr>
        <p:spPr>
          <a:xfrm rot="10800000">
            <a:off x="3554084" y="4908430"/>
            <a:ext cx="7461849" cy="327804"/>
          </a:xfrm>
          <a:prstGeom prst="bentConnector3">
            <a:avLst>
              <a:gd name="adj1" fmla="val 17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7545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Events</a:t>
            </a:r>
            <a:endParaRPr lang="de-AT" dirty="0"/>
          </a:p>
        </p:txBody>
      </p:sp>
      <p:sp>
        <p:nvSpPr>
          <p:cNvPr id="3" name="Content Placeholder 2"/>
          <p:cNvSpPr>
            <a:spLocks noGrp="1"/>
          </p:cNvSpPr>
          <p:nvPr>
            <p:ph sz="quarter" idx="12"/>
          </p:nvPr>
        </p:nvSpPr>
        <p:spPr/>
        <p:txBody>
          <a:bodyPr/>
          <a:lstStyle/>
          <a:p>
            <a:r>
              <a:rPr lang="en-US" dirty="0" smtClean="0"/>
              <a:t>on... Attribute</a:t>
            </a:r>
          </a:p>
          <a:p>
            <a:pPr lvl="1"/>
            <a:r>
              <a:rPr lang="en-US" dirty="0" err="1" smtClean="0"/>
              <a:t>onclick</a:t>
            </a:r>
            <a:endParaRPr lang="en-US" dirty="0" smtClean="0"/>
          </a:p>
          <a:p>
            <a:pPr lvl="1"/>
            <a:r>
              <a:rPr lang="en-US" dirty="0" err="1" smtClean="0"/>
              <a:t>onload</a:t>
            </a:r>
            <a:endParaRPr lang="en-US" dirty="0" smtClean="0"/>
          </a:p>
          <a:p>
            <a:pPr lvl="1"/>
            <a:r>
              <a:rPr lang="en-US" dirty="0"/>
              <a:t>e</a:t>
            </a:r>
            <a:r>
              <a:rPr lang="en-US" dirty="0" smtClean="0"/>
              <a:t>tc.</a:t>
            </a:r>
          </a:p>
          <a:p>
            <a:r>
              <a:rPr lang="en-US" dirty="0" smtClean="0"/>
              <a:t>JS </a:t>
            </a:r>
            <a:r>
              <a:rPr lang="en-US" dirty="0" err="1" smtClean="0"/>
              <a:t>Ausdruck</a:t>
            </a:r>
            <a:endParaRPr lang="en-US" dirty="0" smtClean="0"/>
          </a:p>
          <a:p>
            <a:r>
              <a:rPr lang="en-US" dirty="0" err="1" smtClean="0"/>
              <a:t>Normalerweise</a:t>
            </a:r>
            <a:r>
              <a:rPr lang="en-US" dirty="0" smtClean="0"/>
              <a:t> </a:t>
            </a:r>
            <a:r>
              <a:rPr lang="en-US" dirty="0" err="1" smtClean="0"/>
              <a:t>Funktionsaufruf</a:t>
            </a:r>
            <a:endParaRPr lang="en-US" dirty="0" smtClean="0"/>
          </a:p>
          <a:p>
            <a:pPr lvl="1"/>
            <a:r>
              <a:rPr lang="en-US" dirty="0" smtClean="0"/>
              <a:t>e.g. </a:t>
            </a:r>
            <a:r>
              <a:rPr lang="en-US" dirty="0" err="1" smtClean="0"/>
              <a:t>doSomething</a:t>
            </a:r>
            <a:r>
              <a:rPr lang="en-US"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5476725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JS von Buttons aufrufen</a:t>
            </a:r>
            <a:endParaRPr lang="de-AT" dirty="0"/>
          </a:p>
        </p:txBody>
      </p:sp>
      <p:sp>
        <p:nvSpPr>
          <p:cNvPr id="3" name="Content Placeholder 2"/>
          <p:cNvSpPr>
            <a:spLocks noGrp="1"/>
          </p:cNvSpPr>
          <p:nvPr>
            <p:ph sz="quarter" idx="12"/>
          </p:nvPr>
        </p:nvSpPr>
        <p:spPr/>
        <p:txBody>
          <a:bodyPr/>
          <a:lstStyle/>
          <a:p>
            <a:endParaRPr lang="de-AT"/>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0367" y="1693732"/>
            <a:ext cx="6781749" cy="2855839"/>
          </a:xfrm>
          <a:prstGeom prst="rect">
            <a:avLst/>
          </a:prstGeom>
        </p:spPr>
      </p:pic>
      <p:pic>
        <p:nvPicPr>
          <p:cNvPr id="5" name="Grafik 4"/>
          <p:cNvPicPr>
            <a:picLocks noChangeAspect="1"/>
          </p:cNvPicPr>
          <p:nvPr/>
        </p:nvPicPr>
        <p:blipFill>
          <a:blip r:embed="rId3"/>
          <a:stretch>
            <a:fillRect/>
          </a:stretch>
        </p:blipFill>
        <p:spPr>
          <a:xfrm>
            <a:off x="5847907" y="1558796"/>
            <a:ext cx="5773481" cy="1669274"/>
          </a:xfrm>
          <a:prstGeom prst="rect">
            <a:avLst/>
          </a:prstGeom>
        </p:spPr>
      </p:pic>
      <p:pic>
        <p:nvPicPr>
          <p:cNvPr id="6" name="Grafik 5"/>
          <p:cNvPicPr>
            <a:picLocks noChangeAspect="1"/>
          </p:cNvPicPr>
          <p:nvPr/>
        </p:nvPicPr>
        <p:blipFill>
          <a:blip r:embed="rId4"/>
          <a:stretch>
            <a:fillRect/>
          </a:stretch>
        </p:blipFill>
        <p:spPr>
          <a:xfrm>
            <a:off x="5494153" y="4068559"/>
            <a:ext cx="2266950" cy="962025"/>
          </a:xfrm>
          <a:prstGeom prst="rect">
            <a:avLst/>
          </a:prstGeom>
        </p:spPr>
      </p:pic>
      <p:pic>
        <p:nvPicPr>
          <p:cNvPr id="7" name="Grafik 6"/>
          <p:cNvPicPr>
            <a:picLocks noChangeAspect="1"/>
          </p:cNvPicPr>
          <p:nvPr/>
        </p:nvPicPr>
        <p:blipFill>
          <a:blip r:embed="rId5"/>
          <a:stretch>
            <a:fillRect/>
          </a:stretch>
        </p:blipFill>
        <p:spPr>
          <a:xfrm>
            <a:off x="6023404" y="4326981"/>
            <a:ext cx="2257425" cy="1562100"/>
          </a:xfrm>
          <a:prstGeom prst="rect">
            <a:avLst/>
          </a:prstGeom>
        </p:spPr>
      </p:pic>
      <p:pic>
        <p:nvPicPr>
          <p:cNvPr id="8" name="Grafik 7"/>
          <p:cNvPicPr>
            <a:picLocks noChangeAspect="1"/>
          </p:cNvPicPr>
          <p:nvPr/>
        </p:nvPicPr>
        <p:blipFill>
          <a:blip r:embed="rId6"/>
          <a:stretch>
            <a:fillRect/>
          </a:stretch>
        </p:blipFill>
        <p:spPr>
          <a:xfrm>
            <a:off x="7040163" y="4752569"/>
            <a:ext cx="2257425" cy="1905000"/>
          </a:xfrm>
          <a:prstGeom prst="rect">
            <a:avLst/>
          </a:prstGeom>
        </p:spPr>
      </p:pic>
    </p:spTree>
    <p:extLst>
      <p:ext uri="{BB962C8B-B14F-4D97-AF65-F5344CB8AC3E}">
        <p14:creationId xmlns:p14="http://schemas.microsoft.com/office/powerpoint/2010/main" val="2910833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Ausdrücke</a:t>
            </a:r>
            <a:endParaRPr lang="de-AT" dirty="0"/>
          </a:p>
        </p:txBody>
      </p:sp>
      <p:sp>
        <p:nvSpPr>
          <p:cNvPr id="3" name="Inhaltsplatzhalter 2"/>
          <p:cNvSpPr>
            <a:spLocks noGrp="1"/>
          </p:cNvSpPr>
          <p:nvPr>
            <p:ph sz="quarter" idx="12"/>
          </p:nvPr>
        </p:nvSpPr>
        <p:spPr/>
        <p:txBody>
          <a:bodyPr/>
          <a:lstStyle/>
          <a:p>
            <a:r>
              <a:rPr lang="de-AT" sz="3600" dirty="0" smtClean="0"/>
              <a:t>JS Code besteht aus einer Abfolge von Ausdrücken (</a:t>
            </a:r>
            <a:r>
              <a:rPr lang="de-AT" sz="3600" dirty="0" err="1" smtClean="0"/>
              <a:t>Expressions</a:t>
            </a:r>
            <a:r>
              <a:rPr lang="de-AT" sz="3600" dirty="0" smtClean="0"/>
              <a:t>)</a:t>
            </a:r>
          </a:p>
          <a:p>
            <a:r>
              <a:rPr lang="de-AT" sz="3600" dirty="0" err="1" smtClean="0"/>
              <a:t>Expressions</a:t>
            </a:r>
            <a:r>
              <a:rPr lang="de-AT" sz="3600" dirty="0" smtClean="0"/>
              <a:t> werden durch Semi-</a:t>
            </a:r>
            <a:r>
              <a:rPr lang="de-AT" sz="3600" dirty="0" err="1" smtClean="0"/>
              <a:t>colon</a:t>
            </a:r>
            <a:r>
              <a:rPr lang="de-AT" sz="3600" dirty="0" smtClean="0"/>
              <a:t> ';' </a:t>
            </a:r>
            <a:r>
              <a:rPr lang="de-AT" sz="3600" dirty="0" err="1" smtClean="0"/>
              <a:t>gretrennt</a:t>
            </a:r>
            <a:endParaRPr lang="de-AT" sz="3600" dirty="0" smtClean="0"/>
          </a:p>
          <a:p>
            <a:pPr lvl="1"/>
            <a:r>
              <a:rPr lang="de-AT" sz="3200" dirty="0" smtClean="0"/>
              <a:t>Zeilenumbrüche werden nach ASI –Regeln getrennt </a:t>
            </a:r>
            <a:r>
              <a:rPr lang="de-AT" sz="3200" dirty="0" err="1" smtClean="0"/>
              <a:t>getrennt</a:t>
            </a:r>
            <a:endParaRPr lang="de-AT" sz="3200" dirty="0" smtClean="0"/>
          </a:p>
          <a:p>
            <a:pPr lvl="2"/>
            <a:r>
              <a:rPr lang="de-AT" sz="1400" dirty="0" smtClean="0">
                <a:hlinkClick r:id="rId2"/>
              </a:rPr>
              <a:t>https://developer.mozilla.org/en-US/docs/Web/JavaScript/Reference/Lexical_grammar#Automatic_semicolon_insertion</a:t>
            </a:r>
            <a:endParaRPr lang="de-AT" dirty="0" smtClean="0"/>
          </a:p>
          <a:p>
            <a:pPr lvl="1"/>
            <a:r>
              <a:rPr lang="de-AT" sz="3200" dirty="0" smtClean="0"/>
              <a:t>Besser: Immer </a:t>
            </a:r>
            <a:r>
              <a:rPr lang="de-AT" sz="3200" dirty="0" smtClean="0"/>
              <a:t>Strich-Punkt (;) einfügen</a:t>
            </a:r>
            <a:endParaRPr lang="de-AT" sz="3200" dirty="0" smtClean="0"/>
          </a:p>
          <a:p>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2428877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Kommentare</a:t>
            </a:r>
            <a:endParaRPr lang="de-AT" dirty="0"/>
          </a:p>
        </p:txBody>
      </p:sp>
      <p:sp>
        <p:nvSpPr>
          <p:cNvPr id="3" name="Inhaltsplatzhalter 2"/>
          <p:cNvSpPr>
            <a:spLocks noGrp="1"/>
          </p:cNvSpPr>
          <p:nvPr>
            <p:ph sz="quarter" idx="12"/>
          </p:nvPr>
        </p:nvSpPr>
        <p:spPr/>
        <p:txBody>
          <a:bodyPr/>
          <a:lstStyle/>
          <a:p>
            <a:r>
              <a:rPr lang="de-AT" sz="2800" dirty="0" smtClean="0"/>
              <a:t>JS Kommentare sind ähnlich zu Java, </a:t>
            </a:r>
            <a:r>
              <a:rPr lang="de-AT" sz="2800" dirty="0" err="1" smtClean="0"/>
              <a:t>c#</a:t>
            </a:r>
            <a:r>
              <a:rPr lang="de-AT" sz="2800" dirty="0" smtClean="0"/>
              <a:t> und c/</a:t>
            </a:r>
            <a:r>
              <a:rPr lang="de-AT" sz="2800" dirty="0" err="1" smtClean="0"/>
              <a:t>c++</a:t>
            </a:r>
            <a:r>
              <a:rPr lang="de-AT" sz="2800" dirty="0" smtClean="0"/>
              <a:t>:</a:t>
            </a:r>
          </a:p>
          <a:p>
            <a:pPr lvl="1"/>
            <a:r>
              <a:rPr lang="de-AT" sz="2400" dirty="0" smtClean="0"/>
              <a:t>Einzeilige Kommentare (// </a:t>
            </a:r>
            <a:r>
              <a:rPr lang="de-AT" sz="2400" dirty="0" err="1" smtClean="0"/>
              <a:t>kommentar</a:t>
            </a:r>
            <a:r>
              <a:rPr lang="de-AT" sz="2400" dirty="0" smtClean="0"/>
              <a:t>)</a:t>
            </a:r>
          </a:p>
          <a:p>
            <a:pPr lvl="1"/>
            <a:r>
              <a:rPr lang="de-AT" sz="2400" dirty="0" smtClean="0"/>
              <a:t>Mehrzeilige Kommentare ( /* </a:t>
            </a:r>
            <a:r>
              <a:rPr lang="de-AT" sz="2400" dirty="0" err="1" smtClean="0"/>
              <a:t>kommentar</a:t>
            </a:r>
            <a:r>
              <a:rPr lang="de-AT" sz="2400" dirty="0" smtClean="0"/>
              <a:t> block */ )</a:t>
            </a:r>
          </a:p>
          <a:p>
            <a:r>
              <a:rPr lang="de-AT" sz="2800" dirty="0" smtClean="0"/>
              <a:t>JS Kommentare können nicht verschachtelt werden</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219200" y="3908370"/>
            <a:ext cx="3379643" cy="2725088"/>
          </a:xfrm>
          <a:prstGeom prst="rect">
            <a:avLst/>
          </a:prstGeom>
        </p:spPr>
      </p:pic>
    </p:spTree>
    <p:extLst>
      <p:ext uri="{BB962C8B-B14F-4D97-AF65-F5344CB8AC3E}">
        <p14:creationId xmlns:p14="http://schemas.microsoft.com/office/powerpoint/2010/main" val="48337520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lstStyle/>
          <a:p>
            <a:r>
              <a:rPr lang="de-AT" sz="2800" dirty="0" smtClean="0"/>
              <a:t>Variablen werden mit </a:t>
            </a:r>
            <a:r>
              <a:rPr lang="de-AT" sz="2800" dirty="0" err="1" smtClean="0">
                <a:ln w="0"/>
                <a:solidFill>
                  <a:schemeClr val="accent1"/>
                </a:solidFill>
                <a:effectLst>
                  <a:outerShdw blurRad="38100" dist="25400" dir="5400000" algn="ctr" rotWithShape="0">
                    <a:srgbClr val="6E747A">
                      <a:alpha val="43000"/>
                    </a:srgbClr>
                  </a:outerShdw>
                </a:effectLst>
              </a:rPr>
              <a:t>var</a:t>
            </a:r>
            <a:r>
              <a:rPr lang="de-AT" sz="2800" dirty="0" smtClean="0"/>
              <a:t> deklariert</a:t>
            </a:r>
          </a:p>
          <a:p>
            <a:pPr lvl="1"/>
            <a:r>
              <a:rPr lang="de-AT" sz="2400" dirty="0" smtClean="0"/>
              <a:t>ab </a:t>
            </a:r>
            <a:r>
              <a:rPr lang="de-AT" sz="2400" dirty="0" err="1" smtClean="0"/>
              <a:t>ECMAScript</a:t>
            </a:r>
            <a:r>
              <a:rPr lang="de-AT" sz="2400" dirty="0" smtClean="0"/>
              <a:t> 2015 auch </a:t>
            </a:r>
            <a:r>
              <a:rPr lang="de-AT" sz="2400" dirty="0" err="1" smtClean="0">
                <a:ln w="0"/>
                <a:solidFill>
                  <a:schemeClr val="accent1"/>
                </a:solidFill>
                <a:effectLst>
                  <a:outerShdw blurRad="38100" dist="25400" dir="5400000" algn="ctr" rotWithShape="0">
                    <a:srgbClr val="6E747A">
                      <a:alpha val="43000"/>
                    </a:srgbClr>
                  </a:outerShdw>
                </a:effectLst>
              </a:rPr>
              <a:t>let</a:t>
            </a:r>
            <a:r>
              <a:rPr lang="de-AT" sz="2400" dirty="0" smtClean="0">
                <a:ln w="0"/>
                <a:solidFill>
                  <a:schemeClr val="accent1"/>
                </a:solidFill>
                <a:effectLst>
                  <a:outerShdw blurRad="38100" dist="25400" dir="5400000" algn="ctr" rotWithShape="0">
                    <a:srgbClr val="6E747A">
                      <a:alpha val="43000"/>
                    </a:srgbClr>
                  </a:outerShdw>
                </a:effectLst>
              </a:rPr>
              <a:t> </a:t>
            </a:r>
            <a:r>
              <a:rPr lang="de-AT" sz="2400" dirty="0" smtClean="0"/>
              <a:t>und </a:t>
            </a:r>
            <a:r>
              <a:rPr lang="de-AT" sz="2400" dirty="0" err="1" smtClean="0">
                <a:ln w="0"/>
                <a:solidFill>
                  <a:schemeClr val="accent1"/>
                </a:solidFill>
                <a:effectLst>
                  <a:outerShdw blurRad="38100" dist="25400" dir="5400000" algn="ctr" rotWithShape="0">
                    <a:srgbClr val="6E747A">
                      <a:alpha val="43000"/>
                    </a:srgbClr>
                  </a:outerShdw>
                </a:effectLst>
              </a:rPr>
              <a:t>const</a:t>
            </a:r>
            <a:endParaRPr lang="de-AT" sz="2400" dirty="0" smtClean="0">
              <a:ln w="0"/>
              <a:solidFill>
                <a:schemeClr val="accent1"/>
              </a:solidFill>
              <a:effectLst>
                <a:outerShdw blurRad="38100" dist="25400" dir="5400000" algn="ctr" rotWithShape="0">
                  <a:srgbClr val="6E747A">
                    <a:alpha val="43000"/>
                  </a:srgbClr>
                </a:outerShdw>
              </a:effectLst>
            </a:endParaRPr>
          </a:p>
          <a:p>
            <a:r>
              <a:rPr lang="de-AT" sz="2800" dirty="0" smtClean="0"/>
              <a:t>Zugriff auf nicht deklarierte Variablen -&gt; </a:t>
            </a:r>
            <a:r>
              <a:rPr lang="de-AT" sz="2800" dirty="0" err="1" smtClean="0"/>
              <a:t>ReferenceError</a:t>
            </a:r>
            <a:r>
              <a:rPr lang="de-AT" sz="2800" dirty="0" smtClean="0"/>
              <a:t> </a:t>
            </a:r>
            <a:r>
              <a:rPr lang="de-AT" sz="2800" dirty="0" err="1" smtClean="0"/>
              <a:t>exception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76811010"/>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Sichtbarkeit von Variablen</a:t>
            </a:r>
            <a:endParaRPr lang="de-AT" dirty="0"/>
          </a:p>
        </p:txBody>
      </p:sp>
      <p:sp>
        <p:nvSpPr>
          <p:cNvPr id="3" name="Inhaltsplatzhalter 2"/>
          <p:cNvSpPr>
            <a:spLocks noGrp="1"/>
          </p:cNvSpPr>
          <p:nvPr>
            <p:ph sz="quarter" idx="12"/>
          </p:nvPr>
        </p:nvSpPr>
        <p:spPr/>
        <p:txBody>
          <a:bodyPr>
            <a:noAutofit/>
          </a:bodyPr>
          <a:lstStyle/>
          <a:p>
            <a:r>
              <a:rPr lang="de-AT" sz="2400" dirty="0" smtClean="0"/>
              <a:t>Lokale Variablen</a:t>
            </a:r>
          </a:p>
          <a:p>
            <a:pPr lvl="1"/>
            <a:r>
              <a:rPr lang="de-AT" sz="2000" dirty="0" smtClean="0"/>
              <a:t>Sichtbar innerhalb von Funktionen</a:t>
            </a:r>
          </a:p>
          <a:p>
            <a:r>
              <a:rPr lang="de-AT" sz="2400" dirty="0" smtClean="0"/>
              <a:t>Global Variablen</a:t>
            </a:r>
          </a:p>
          <a:p>
            <a:pPr lvl="1"/>
            <a:r>
              <a:rPr lang="de-AT" sz="2000" dirty="0" smtClean="0"/>
              <a:t>Überall sichtbar </a:t>
            </a:r>
          </a:p>
          <a:p>
            <a:pPr lvl="1"/>
            <a:r>
              <a:rPr lang="de-AT" sz="2000" dirty="0" smtClean="0"/>
              <a:t>Hängen am ‚</a:t>
            </a:r>
            <a:r>
              <a:rPr lang="de-AT" sz="2000" dirty="0" err="1" smtClean="0"/>
              <a:t>window</a:t>
            </a:r>
            <a:r>
              <a:rPr lang="de-AT" sz="2000" dirty="0" smtClean="0"/>
              <a:t>‘ Objekt</a:t>
            </a:r>
          </a:p>
          <a:p>
            <a:endParaRPr lang="de-AT" sz="2400" dirty="0" smtClean="0"/>
          </a:p>
          <a:p>
            <a:r>
              <a:rPr lang="de-AT" sz="2400" dirty="0" smtClean="0"/>
              <a:t>Keine Block-Sichtbarkeit!</a:t>
            </a:r>
          </a:p>
          <a:p>
            <a:pPr lvl="1"/>
            <a:r>
              <a:rPr lang="de-AT" sz="2000" dirty="0" smtClean="0"/>
              <a:t>Variablen in Block deklariert -&gt; außerhalb sichtbar!</a:t>
            </a:r>
          </a:p>
          <a:p>
            <a:r>
              <a:rPr lang="de-AT" sz="2400" dirty="0" smtClean="0"/>
              <a:t>Ab </a:t>
            </a:r>
            <a:r>
              <a:rPr lang="de-AT" sz="2400" dirty="0" err="1" smtClean="0"/>
              <a:t>ECMAScript</a:t>
            </a:r>
            <a:r>
              <a:rPr lang="de-AT" sz="2400" dirty="0" smtClean="0"/>
              <a:t> 6 </a:t>
            </a:r>
            <a:r>
              <a:rPr lang="de-AT" sz="2400" dirty="0" err="1" smtClean="0">
                <a:ln w="0"/>
                <a:solidFill>
                  <a:schemeClr val="accent1"/>
                </a:solidFill>
                <a:effectLst>
                  <a:outerShdw blurRad="38100" dist="25400" dir="5400000" algn="ctr" rotWithShape="0">
                    <a:srgbClr val="6E747A">
                      <a:alpha val="43000"/>
                    </a:srgbClr>
                  </a:outerShdw>
                </a:effectLst>
              </a:rPr>
              <a:t>let</a:t>
            </a:r>
            <a:endParaRPr lang="de-AT" sz="2400" dirty="0"/>
          </a:p>
          <a:p>
            <a:pPr lvl="1"/>
            <a:r>
              <a:rPr lang="de-AT" sz="2000" dirty="0" smtClean="0"/>
              <a:t>Block-Sichtbarkeit</a:t>
            </a:r>
          </a:p>
          <a:p>
            <a:pPr lvl="1"/>
            <a:endParaRPr lang="de-AT" sz="20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1188768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normAutofit/>
          </a:bodyPr>
          <a:lstStyle/>
          <a:p>
            <a:r>
              <a:rPr lang="de-AT" dirty="0" smtClean="0"/>
              <a:t>JS ist dynamisch typisiert</a:t>
            </a:r>
          </a:p>
          <a:p>
            <a:pPr lvl="1"/>
            <a:r>
              <a:rPr lang="de-AT" dirty="0" smtClean="0"/>
              <a:t>Variablen können Typ ändern</a:t>
            </a:r>
          </a:p>
          <a:p>
            <a:r>
              <a:rPr lang="de-AT" dirty="0" smtClean="0"/>
              <a:t>Aktuelles JS hat sieben Datentypen</a:t>
            </a:r>
          </a:p>
          <a:p>
            <a:pPr lvl="1"/>
            <a:r>
              <a:rPr lang="de-AT" dirty="0" smtClean="0"/>
              <a:t>Primitive</a:t>
            </a:r>
          </a:p>
          <a:p>
            <a:pPr lvl="2"/>
            <a:r>
              <a:rPr lang="de-AT" dirty="0" smtClean="0"/>
              <a:t>Boolean</a:t>
            </a:r>
          </a:p>
          <a:p>
            <a:pPr lvl="2"/>
            <a:r>
              <a:rPr lang="de-AT" dirty="0" smtClean="0"/>
              <a:t>Null</a:t>
            </a:r>
          </a:p>
          <a:p>
            <a:pPr lvl="2"/>
            <a:r>
              <a:rPr lang="de-AT" dirty="0" err="1" smtClean="0"/>
              <a:t>Undefined</a:t>
            </a:r>
            <a:endParaRPr lang="de-AT" dirty="0" smtClean="0"/>
          </a:p>
          <a:p>
            <a:pPr lvl="2"/>
            <a:r>
              <a:rPr lang="de-AT" dirty="0" err="1" smtClean="0"/>
              <a:t>Number</a:t>
            </a:r>
            <a:endParaRPr lang="de-AT" dirty="0" smtClean="0"/>
          </a:p>
          <a:p>
            <a:pPr lvl="2"/>
            <a:r>
              <a:rPr lang="de-AT" dirty="0" smtClean="0"/>
              <a:t>String</a:t>
            </a:r>
          </a:p>
          <a:p>
            <a:pPr lvl="2"/>
            <a:r>
              <a:rPr lang="de-AT" dirty="0" smtClean="0"/>
              <a:t>Symbol (seit </a:t>
            </a:r>
            <a:r>
              <a:rPr lang="de-AT" dirty="0" err="1" smtClean="0"/>
              <a:t>ECMAScript</a:t>
            </a:r>
            <a:r>
              <a:rPr lang="de-AT" dirty="0" smtClean="0"/>
              <a:t> 6)</a:t>
            </a:r>
          </a:p>
          <a:p>
            <a:pPr lvl="1"/>
            <a:r>
              <a:rPr lang="de-AT" dirty="0" err="1" smtClean="0"/>
              <a:t>Object</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834053" y="1646527"/>
            <a:ext cx="4519747" cy="2354767"/>
          </a:xfrm>
          <a:prstGeom prst="rect">
            <a:avLst/>
          </a:prstGeom>
        </p:spPr>
      </p:pic>
    </p:spTree>
    <p:extLst>
      <p:ext uri="{BB962C8B-B14F-4D97-AF65-F5344CB8AC3E}">
        <p14:creationId xmlns:p14="http://schemas.microsoft.com/office/powerpoint/2010/main" val="847882300"/>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Undefined</a:t>
            </a:r>
            <a:r>
              <a:rPr lang="de-AT" dirty="0" smtClean="0"/>
              <a:t> &amp; Null</a:t>
            </a:r>
            <a:endParaRPr lang="de-AT" dirty="0"/>
          </a:p>
        </p:txBody>
      </p:sp>
      <p:sp>
        <p:nvSpPr>
          <p:cNvPr id="3" name="Inhaltsplatzhalter 2"/>
          <p:cNvSpPr>
            <a:spLocks noGrp="1"/>
          </p:cNvSpPr>
          <p:nvPr>
            <p:ph sz="quarter" idx="12"/>
          </p:nvPr>
        </p:nvSpPr>
        <p:spPr/>
        <p:txBody>
          <a:bodyPr/>
          <a:lstStyle/>
          <a:p>
            <a:r>
              <a:rPr lang="de-AT" sz="3200" dirty="0" smtClean="0"/>
              <a:t>Variablen ohne initialem Wert haben den Wert </a:t>
            </a:r>
            <a:r>
              <a:rPr lang="de-AT" sz="3200" u="sng" dirty="0" err="1" smtClean="0">
                <a:ln w="0"/>
                <a:solidFill>
                  <a:schemeClr val="accent1"/>
                </a:solidFill>
                <a:effectLst>
                  <a:outerShdw blurRad="38100" dist="25400" dir="5400000" algn="ctr" rotWithShape="0">
                    <a:srgbClr val="6E747A">
                      <a:alpha val="43000"/>
                    </a:srgbClr>
                  </a:outerShdw>
                </a:effectLst>
              </a:rPr>
              <a:t>undefined</a:t>
            </a:r>
            <a:endParaRPr lang="de-AT" sz="3200" u="sng" dirty="0" smtClean="0">
              <a:ln w="0"/>
              <a:solidFill>
                <a:schemeClr val="accent1"/>
              </a:solidFill>
              <a:effectLst>
                <a:outerShdw blurRad="38100" dist="25400" dir="5400000" algn="ctr" rotWithShape="0">
                  <a:srgbClr val="6E747A">
                    <a:alpha val="43000"/>
                  </a:srgbClr>
                </a:outerShdw>
              </a:effectLst>
            </a:endParaRPr>
          </a:p>
          <a:p>
            <a:r>
              <a:rPr lang="de-AT" sz="3200" dirty="0" smtClean="0"/>
              <a:t>Verhalten von </a:t>
            </a:r>
            <a:r>
              <a:rPr lang="de-AT" sz="3200" dirty="0" err="1" smtClean="0"/>
              <a:t>undefined</a:t>
            </a:r>
            <a:r>
              <a:rPr lang="de-AT" sz="3200" dirty="0" smtClean="0"/>
              <a:t> ist abhängig vom Kontext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72221" y="3057236"/>
            <a:ext cx="4119769" cy="3611852"/>
          </a:xfrm>
          <a:prstGeom prst="rect">
            <a:avLst/>
          </a:prstGeom>
        </p:spPr>
      </p:pic>
      <p:pic>
        <p:nvPicPr>
          <p:cNvPr id="5" name="Grafik 4"/>
          <p:cNvPicPr>
            <a:picLocks noChangeAspect="1"/>
          </p:cNvPicPr>
          <p:nvPr/>
        </p:nvPicPr>
        <p:blipFill>
          <a:blip r:embed="rId3"/>
          <a:stretch>
            <a:fillRect/>
          </a:stretch>
        </p:blipFill>
        <p:spPr>
          <a:xfrm>
            <a:off x="7064952" y="4358337"/>
            <a:ext cx="3714750" cy="1009650"/>
          </a:xfrm>
          <a:prstGeom prst="rect">
            <a:avLst/>
          </a:prstGeom>
        </p:spPr>
      </p:pic>
    </p:spTree>
    <p:extLst>
      <p:ext uri="{BB962C8B-B14F-4D97-AF65-F5344CB8AC3E}">
        <p14:creationId xmlns:p14="http://schemas.microsoft.com/office/powerpoint/2010/main" val="625060170"/>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 Typisierung</a:t>
            </a:r>
            <a:endParaRPr lang="de-AT" dirty="0"/>
          </a:p>
        </p:txBody>
      </p:sp>
      <p:sp>
        <p:nvSpPr>
          <p:cNvPr id="3" name="Inhaltsplatzhalter 2"/>
          <p:cNvSpPr>
            <a:spLocks noGrp="1"/>
          </p:cNvSpPr>
          <p:nvPr>
            <p:ph sz="quarter" idx="12"/>
          </p:nvPr>
        </p:nvSpPr>
        <p:spPr/>
        <p:txBody>
          <a:bodyPr/>
          <a:lstStyle/>
          <a:p>
            <a:r>
              <a:rPr lang="de-AT" sz="3200" dirty="0" smtClean="0"/>
              <a:t>JS ist dynamisch typisiert, </a:t>
            </a:r>
            <a:r>
              <a:rPr lang="de-AT" sz="3200" dirty="0" err="1" smtClean="0"/>
              <a:t>d.h</a:t>
            </a:r>
            <a:r>
              <a:rPr lang="de-AT" sz="3200" dirty="0" smtClean="0"/>
              <a:t>:</a:t>
            </a:r>
            <a:endParaRPr lang="de-AT" sz="32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52838" y="2550680"/>
            <a:ext cx="4591050" cy="2495550"/>
          </a:xfrm>
          <a:prstGeom prst="rect">
            <a:avLst/>
          </a:prstGeom>
        </p:spPr>
      </p:pic>
      <p:pic>
        <p:nvPicPr>
          <p:cNvPr id="5" name="Grafik 4"/>
          <p:cNvPicPr>
            <a:picLocks noChangeAspect="1"/>
          </p:cNvPicPr>
          <p:nvPr/>
        </p:nvPicPr>
        <p:blipFill>
          <a:blip r:embed="rId3"/>
          <a:stretch>
            <a:fillRect/>
          </a:stretch>
        </p:blipFill>
        <p:spPr>
          <a:xfrm>
            <a:off x="6629256" y="1690688"/>
            <a:ext cx="4953000" cy="3448050"/>
          </a:xfrm>
          <a:prstGeom prst="rect">
            <a:avLst/>
          </a:prstGeom>
        </p:spPr>
      </p:pic>
      <p:pic>
        <p:nvPicPr>
          <p:cNvPr id="6" name="Grafik 5"/>
          <p:cNvPicPr>
            <a:picLocks noChangeAspect="1"/>
          </p:cNvPicPr>
          <p:nvPr/>
        </p:nvPicPr>
        <p:blipFill>
          <a:blip r:embed="rId4"/>
          <a:stretch>
            <a:fillRect/>
          </a:stretch>
        </p:blipFill>
        <p:spPr>
          <a:xfrm>
            <a:off x="7114743" y="2550680"/>
            <a:ext cx="4924425" cy="3419475"/>
          </a:xfrm>
          <a:prstGeom prst="rect">
            <a:avLst/>
          </a:prstGeom>
        </p:spPr>
      </p:pic>
    </p:spTree>
    <p:extLst>
      <p:ext uri="{BB962C8B-B14F-4D97-AF65-F5344CB8AC3E}">
        <p14:creationId xmlns:p14="http://schemas.microsoft.com/office/powerpoint/2010/main" val="109241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feels like…</a:t>
            </a:r>
            <a:endParaRPr lang="de-AT" dirty="0"/>
          </a:p>
        </p:txBody>
      </p:sp>
      <p:pic>
        <p:nvPicPr>
          <p:cNvPr id="5" name="Content Placeholder 4"/>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rot="16200000">
            <a:off x="935842" y="3172918"/>
            <a:ext cx="9377455" cy="6231271"/>
          </a:xfrm>
        </p:spPr>
      </p:pic>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8849795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508 -0.58195 " pathEditMode="relative" rAng="0" ptsTypes="AA">
                                      <p:cBhvr>
                                        <p:cTn id="6" dur="2000" fill="hold"/>
                                        <p:tgtEl>
                                          <p:spTgt spid="5"/>
                                        </p:tgtEl>
                                        <p:attrNameLst>
                                          <p:attrName>ppt_x</p:attrName>
                                          <p:attrName>ppt_y</p:attrName>
                                        </p:attrNameLst>
                                      </p:cBhvr>
                                      <p:rCtr x="-260" y="-2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Nur weil es möglich ist, ….</a:t>
            </a:r>
          </a:p>
          <a:p>
            <a:r>
              <a:rPr lang="de-AT" sz="2800" dirty="0" smtClean="0"/>
              <a:t>JS </a:t>
            </a:r>
            <a:r>
              <a:rPr lang="de-AT" sz="2800" dirty="0" err="1" smtClean="0"/>
              <a:t>Validatoren</a:t>
            </a:r>
            <a:r>
              <a:rPr lang="de-AT" sz="2800" dirty="0" smtClean="0"/>
              <a:t> (VS Code) warnen: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922721" y="2910529"/>
            <a:ext cx="6849431" cy="2181529"/>
          </a:xfrm>
          <a:prstGeom prst="rect">
            <a:avLst/>
          </a:prstGeom>
        </p:spPr>
      </p:pic>
    </p:spTree>
    <p:extLst>
      <p:ext uri="{BB962C8B-B14F-4D97-AF65-F5344CB8AC3E}">
        <p14:creationId xmlns:p14="http://schemas.microsoft.com/office/powerpoint/2010/main" val="1929125598"/>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JS konvertiert Zahlen in Strings mit dem + </a:t>
            </a:r>
            <a:r>
              <a:rPr lang="de-AT" sz="2800" dirty="0"/>
              <a:t>O</a:t>
            </a:r>
            <a:r>
              <a:rPr lang="de-AT" sz="2800" dirty="0" smtClean="0"/>
              <a:t>perator:</a:t>
            </a:r>
          </a:p>
          <a:p>
            <a:endParaRPr lang="de-AT" sz="2800" dirty="0"/>
          </a:p>
          <a:p>
            <a:endParaRPr lang="de-AT" sz="2800" dirty="0" smtClean="0"/>
          </a:p>
          <a:p>
            <a:pPr marL="9200" indent="0">
              <a:buNone/>
            </a:pPr>
            <a:endParaRPr lang="de-AT" sz="2800" dirty="0" smtClean="0"/>
          </a:p>
          <a:p>
            <a:r>
              <a:rPr lang="de-AT" sz="2800" dirty="0" smtClean="0"/>
              <a:t>In anderen Ausdrücken ist dies nicht der Fall:</a:t>
            </a:r>
            <a:endParaRPr lang="de-AT" sz="28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85242" y="4997615"/>
            <a:ext cx="1381125" cy="647700"/>
          </a:xfrm>
          <a:prstGeom prst="rect">
            <a:avLst/>
          </a:prstGeom>
        </p:spPr>
      </p:pic>
      <p:pic>
        <p:nvPicPr>
          <p:cNvPr id="5" name="Grafik 4"/>
          <p:cNvPicPr>
            <a:picLocks noChangeAspect="1"/>
          </p:cNvPicPr>
          <p:nvPr/>
        </p:nvPicPr>
        <p:blipFill>
          <a:blip r:embed="rId3"/>
          <a:stretch>
            <a:fillRect/>
          </a:stretch>
        </p:blipFill>
        <p:spPr>
          <a:xfrm>
            <a:off x="1531310" y="4997615"/>
            <a:ext cx="1428750" cy="657225"/>
          </a:xfrm>
          <a:prstGeom prst="rect">
            <a:avLst/>
          </a:prstGeom>
        </p:spPr>
      </p:pic>
      <p:pic>
        <p:nvPicPr>
          <p:cNvPr id="6" name="Grafik 5"/>
          <p:cNvPicPr>
            <a:picLocks noChangeAspect="1"/>
          </p:cNvPicPr>
          <p:nvPr/>
        </p:nvPicPr>
        <p:blipFill>
          <a:blip r:embed="rId4"/>
          <a:stretch>
            <a:fillRect/>
          </a:stretch>
        </p:blipFill>
        <p:spPr>
          <a:xfrm>
            <a:off x="1531310" y="2524919"/>
            <a:ext cx="5429250" cy="1476375"/>
          </a:xfrm>
          <a:prstGeom prst="rect">
            <a:avLst/>
          </a:prstGeom>
        </p:spPr>
      </p:pic>
    </p:spTree>
    <p:extLst>
      <p:ext uri="{BB962C8B-B14F-4D97-AF65-F5344CB8AC3E}">
        <p14:creationId xmlns:p14="http://schemas.microsoft.com/office/powerpoint/2010/main" val="20470080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Literale</a:t>
            </a:r>
            <a:endParaRPr lang="de-AT" dirty="0"/>
          </a:p>
        </p:txBody>
      </p:sp>
      <p:sp>
        <p:nvSpPr>
          <p:cNvPr id="3" name="Inhaltsplatzhalter 2"/>
          <p:cNvSpPr>
            <a:spLocks noGrp="1"/>
          </p:cNvSpPr>
          <p:nvPr>
            <p:ph sz="quarter" idx="12"/>
          </p:nvPr>
        </p:nvSpPr>
        <p:spPr/>
        <p:txBody>
          <a:bodyPr/>
          <a:lstStyle/>
          <a:p>
            <a:r>
              <a:rPr lang="de-AT" sz="2800" dirty="0" smtClean="0"/>
              <a:t>Ausdrücke für Werte</a:t>
            </a:r>
          </a:p>
          <a:p>
            <a:r>
              <a:rPr lang="de-AT" sz="2800" dirty="0" smtClean="0"/>
              <a:t>Fixe Konstanten (keine variablen)</a:t>
            </a:r>
          </a:p>
          <a:p>
            <a:r>
              <a:rPr lang="de-AT" sz="2800" dirty="0" smtClean="0"/>
              <a:t>JS kennt verschiedene </a:t>
            </a:r>
            <a:r>
              <a:rPr lang="de-AT" sz="2800" dirty="0" err="1" smtClean="0"/>
              <a:t>Literale</a:t>
            </a:r>
            <a:r>
              <a:rPr lang="de-AT" sz="2800" dirty="0" smtClean="0"/>
              <a:t>:</a:t>
            </a:r>
          </a:p>
          <a:p>
            <a:pPr lvl="1"/>
            <a:r>
              <a:rPr lang="de-AT" sz="2400" dirty="0" err="1" smtClean="0"/>
              <a:t>Bool‘sche</a:t>
            </a:r>
            <a:endParaRPr lang="de-AT" sz="2400" dirty="0"/>
          </a:p>
          <a:p>
            <a:pPr lvl="1"/>
            <a:r>
              <a:rPr lang="de-AT" sz="2400" dirty="0" smtClean="0"/>
              <a:t>Fließkomma </a:t>
            </a:r>
          </a:p>
          <a:p>
            <a:pPr lvl="1"/>
            <a:r>
              <a:rPr lang="de-AT" sz="2400" dirty="0" smtClean="0"/>
              <a:t>Integer</a:t>
            </a:r>
          </a:p>
          <a:p>
            <a:pPr lvl="1"/>
            <a:r>
              <a:rPr lang="de-AT" sz="2400" dirty="0" smtClean="0"/>
              <a:t>String</a:t>
            </a:r>
          </a:p>
          <a:p>
            <a:pPr lvl="1"/>
            <a:r>
              <a:rPr lang="de-AT" sz="2400" dirty="0" smtClean="0"/>
              <a:t>Objekt</a:t>
            </a:r>
          </a:p>
          <a:p>
            <a:pPr lvl="1"/>
            <a:r>
              <a:rPr lang="de-AT" sz="2400" dirty="0" smtClean="0"/>
              <a:t>Array</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01719637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Bool‘sche</a:t>
            </a:r>
            <a:r>
              <a:rPr lang="de-AT" dirty="0" smtClean="0"/>
              <a:t> </a:t>
            </a:r>
            <a:r>
              <a:rPr lang="de-AT" dirty="0" err="1" smtClean="0"/>
              <a:t>Literale</a:t>
            </a:r>
            <a:endParaRPr lang="de-AT" dirty="0"/>
          </a:p>
        </p:txBody>
      </p:sp>
      <p:sp>
        <p:nvSpPr>
          <p:cNvPr id="3" name="Inhaltsplatzhalter 2"/>
          <p:cNvSpPr>
            <a:spLocks noGrp="1"/>
          </p:cNvSpPr>
          <p:nvPr>
            <p:ph sz="quarter" idx="12"/>
          </p:nvPr>
        </p:nvSpPr>
        <p:spPr/>
        <p:txBody>
          <a:bodyPr>
            <a:normAutofit fontScale="85000" lnSpcReduction="20000"/>
          </a:bodyPr>
          <a:lstStyle/>
          <a:p>
            <a:r>
              <a:rPr lang="de-AT" dirty="0" smtClean="0"/>
              <a:t>JS kennt </a:t>
            </a:r>
            <a:r>
              <a:rPr lang="de-AT" dirty="0" err="1" smtClean="0">
                <a:ln w="0"/>
                <a:solidFill>
                  <a:schemeClr val="accent1"/>
                </a:solidFill>
                <a:effectLst>
                  <a:outerShdw blurRad="38100" dist="25400" dir="5400000" algn="ctr" rotWithShape="0">
                    <a:srgbClr val="6E747A">
                      <a:alpha val="43000"/>
                    </a:srgbClr>
                  </a:outerShdw>
                </a:effectLst>
              </a:rPr>
              <a:t>true</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und </a:t>
            </a:r>
            <a:r>
              <a:rPr lang="de-AT" dirty="0" err="1" smtClean="0">
                <a:ln w="0"/>
                <a:solidFill>
                  <a:schemeClr val="accent1"/>
                </a:solidFill>
                <a:effectLst>
                  <a:outerShdw blurRad="38100" dist="25400" dir="5400000" algn="ctr" rotWithShape="0">
                    <a:srgbClr val="6E747A">
                      <a:alpha val="43000"/>
                    </a:srgbClr>
                  </a:outerShdw>
                </a:effectLst>
              </a:rPr>
              <a:t>false</a:t>
            </a:r>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pPr marL="0" indent="0">
              <a:buNone/>
            </a:pPr>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p>
          <a:p>
            <a:endParaRPr lang="de-AT" dirty="0"/>
          </a:p>
          <a:p>
            <a:r>
              <a:rPr lang="de-AT" dirty="0" smtClean="0"/>
              <a:t>Achtung: </a:t>
            </a:r>
            <a:r>
              <a:rPr lang="de-AT" dirty="0" err="1" smtClean="0"/>
              <a:t>true</a:t>
            </a:r>
            <a:r>
              <a:rPr lang="de-AT" dirty="0" smtClean="0"/>
              <a:t> / </a:t>
            </a:r>
            <a:r>
              <a:rPr lang="de-AT" dirty="0" err="1" smtClean="0"/>
              <a:t>false</a:t>
            </a:r>
            <a:r>
              <a:rPr lang="de-AT" dirty="0" smtClean="0"/>
              <a:t> nicht mit Boolean </a:t>
            </a:r>
            <a:r>
              <a:rPr lang="de-AT" dirty="0" err="1" smtClean="0"/>
              <a:t>objekte</a:t>
            </a:r>
            <a:r>
              <a:rPr lang="de-AT" dirty="0" smtClean="0"/>
              <a:t> verwechseln</a:t>
            </a:r>
          </a:p>
          <a:p>
            <a:pPr lvl="1"/>
            <a:r>
              <a:rPr lang="de-AT" dirty="0" smtClean="0"/>
              <a:t>Mehr dazu später</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90157401"/>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Fließkomma </a:t>
            </a:r>
            <a:r>
              <a:rPr lang="de-AT" dirty="0" err="1" smtClean="0"/>
              <a:t>Literale</a:t>
            </a:r>
            <a:endParaRPr lang="de-AT" dirty="0"/>
          </a:p>
        </p:txBody>
      </p:sp>
      <p:sp>
        <p:nvSpPr>
          <p:cNvPr id="3" name="Inhaltsplatzhalter 2"/>
          <p:cNvSpPr>
            <a:spLocks noGrp="1"/>
          </p:cNvSpPr>
          <p:nvPr>
            <p:ph sz="quarter" idx="12"/>
          </p:nvPr>
        </p:nvSpPr>
        <p:spPr/>
        <p:txBody>
          <a:bodyPr>
            <a:normAutofit fontScale="92500" lnSpcReduction="20000"/>
          </a:bodyPr>
          <a:lstStyle/>
          <a:p>
            <a:r>
              <a:rPr lang="de-AT" dirty="0" smtClean="0"/>
              <a:t>Fließkomma </a:t>
            </a:r>
            <a:r>
              <a:rPr lang="de-AT" dirty="0" err="1" smtClean="0"/>
              <a:t>Literale</a:t>
            </a:r>
            <a:r>
              <a:rPr lang="de-AT" dirty="0" smtClean="0"/>
              <a:t> bestehen aus (sämtliche Optional)</a:t>
            </a:r>
          </a:p>
          <a:p>
            <a:pPr lvl="1"/>
            <a:r>
              <a:rPr lang="de-AT" dirty="0" smtClean="0"/>
              <a:t>einem Integer Wert (optional mit Vorzeichen, +/-)</a:t>
            </a:r>
          </a:p>
          <a:p>
            <a:pPr lvl="1"/>
            <a:r>
              <a:rPr lang="de-AT" dirty="0" smtClean="0"/>
              <a:t>einem Dezimal Punkt</a:t>
            </a:r>
          </a:p>
          <a:p>
            <a:pPr lvl="1"/>
            <a:r>
              <a:rPr lang="de-AT" dirty="0" smtClean="0"/>
              <a:t>einem Fließkomma wert (Dezimal Zahl nach dem Punkt)</a:t>
            </a:r>
          </a:p>
          <a:p>
            <a:pPr lvl="1"/>
            <a:r>
              <a:rPr lang="de-AT" dirty="0" smtClean="0"/>
              <a:t>einem Exponenten</a:t>
            </a:r>
          </a:p>
          <a:p>
            <a:r>
              <a:rPr lang="de-AT" dirty="0" smtClean="0"/>
              <a:t>Der Reguläre Ausdruck dafür ist</a:t>
            </a:r>
          </a:p>
          <a:p>
            <a:endParaRPr lang="de-AT" dirty="0"/>
          </a:p>
          <a:p>
            <a:endParaRPr lang="de-AT" dirty="0" smtClean="0"/>
          </a:p>
          <a:p>
            <a:r>
              <a:rPr lang="de-AT" dirty="0" smtClean="0"/>
              <a:t>Beispiele</a:t>
            </a:r>
          </a:p>
          <a:p>
            <a:pPr lvl="1"/>
            <a:r>
              <a:rPr lang="de-AT" dirty="0" smtClean="0"/>
              <a:t>3.1415926</a:t>
            </a:r>
          </a:p>
          <a:p>
            <a:pPr lvl="1"/>
            <a:r>
              <a:rPr lang="de-AT" dirty="0" smtClean="0"/>
              <a:t>-.123456789</a:t>
            </a:r>
          </a:p>
          <a:p>
            <a:pPr lvl="1"/>
            <a:r>
              <a:rPr lang="de-AT" dirty="0" smtClean="0"/>
              <a:t>-3.1E+12</a:t>
            </a:r>
          </a:p>
          <a:p>
            <a:pPr lvl="1"/>
            <a:r>
              <a:rPr lang="de-AT" dirty="0" smtClean="0"/>
              <a:t>.1e-23</a:t>
            </a:r>
          </a:p>
          <a:p>
            <a:endParaRPr lang="de-AT" dirty="0"/>
          </a:p>
        </p:txBody>
      </p:sp>
      <p:sp>
        <p:nvSpPr>
          <p:cNvPr id="4" name="Text Placeholder 3"/>
          <p:cNvSpPr>
            <a:spLocks noGrp="1"/>
          </p:cNvSpPr>
          <p:nvPr>
            <p:ph type="body" sz="quarter" idx="23"/>
          </p:nvPr>
        </p:nvSpPr>
        <p:spPr/>
        <p:txBody>
          <a:bodyPr/>
          <a:lstStyle/>
          <a:p>
            <a:endParaRPr lang="de-AT"/>
          </a:p>
        </p:txBody>
      </p:sp>
      <p:sp>
        <p:nvSpPr>
          <p:cNvPr id="5" name="Rectangle 3"/>
          <p:cNvSpPr>
            <a:spLocks noChangeArrowheads="1"/>
          </p:cNvSpPr>
          <p:nvPr/>
        </p:nvSpPr>
        <p:spPr bwMode="auto">
          <a:xfrm>
            <a:off x="2115880" y="3894043"/>
            <a:ext cx="95586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E|e</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000" b="0" i="0" u="none" strike="noStrike" cap="none" normalizeH="0" baseline="0" dirty="0" smtClean="0">
                <a:ln>
                  <a:noFill/>
                </a:ln>
                <a:solidFill>
                  <a:schemeClr val="tx1"/>
                </a:solidFill>
                <a:effectLst/>
              </a:rPr>
              <a:t> </a:t>
            </a:r>
            <a:endParaRPr kumimoji="0" lang="de-DE" altLang="de-DE"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3961462"/>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Ganzzahl (Integer) </a:t>
            </a:r>
            <a:r>
              <a:rPr lang="de-AT" dirty="0" err="1" smtClean="0"/>
              <a:t>Literale</a:t>
            </a:r>
            <a:endParaRPr lang="de-AT" dirty="0"/>
          </a:p>
        </p:txBody>
      </p:sp>
      <p:sp>
        <p:nvSpPr>
          <p:cNvPr id="3" name="Inhaltsplatzhalter 2"/>
          <p:cNvSpPr>
            <a:spLocks noGrp="1"/>
          </p:cNvSpPr>
          <p:nvPr>
            <p:ph sz="quarter" idx="12"/>
          </p:nvPr>
        </p:nvSpPr>
        <p:spPr/>
        <p:txBody>
          <a:bodyPr>
            <a:normAutofit/>
          </a:bodyPr>
          <a:lstStyle/>
          <a:p>
            <a:r>
              <a:rPr lang="de-AT" dirty="0" smtClean="0"/>
              <a:t>Können als Dezimal, Hexadezimal, </a:t>
            </a:r>
            <a:r>
              <a:rPr lang="de-AT" dirty="0" err="1" smtClean="0"/>
              <a:t>Octal</a:t>
            </a:r>
            <a:r>
              <a:rPr lang="de-AT" dirty="0" smtClean="0"/>
              <a:t> oder Binär angegeben werden</a:t>
            </a:r>
          </a:p>
          <a:p>
            <a:pPr lvl="1"/>
            <a:r>
              <a:rPr lang="de-AT" dirty="0" smtClean="0"/>
              <a:t>Ohne führende 0 -&gt; Dezimal, Basis 10</a:t>
            </a:r>
          </a:p>
          <a:p>
            <a:pPr lvl="1"/>
            <a:r>
              <a:rPr lang="de-AT" dirty="0" smtClean="0"/>
              <a:t>0 führend -&gt; </a:t>
            </a:r>
            <a:r>
              <a:rPr lang="de-AT" dirty="0" err="1" smtClean="0"/>
              <a:t>Octal</a:t>
            </a:r>
            <a:r>
              <a:rPr lang="de-AT" dirty="0" smtClean="0"/>
              <a:t>, Basis 8</a:t>
            </a:r>
          </a:p>
          <a:p>
            <a:pPr lvl="1"/>
            <a:r>
              <a:rPr lang="de-AT" dirty="0" smtClean="0"/>
              <a:t>0x führend -&gt; Hexadezimal, Basis 16</a:t>
            </a:r>
          </a:p>
          <a:p>
            <a:pPr lvl="1"/>
            <a:r>
              <a:rPr lang="de-AT" dirty="0" smtClean="0"/>
              <a:t>0b führend -&gt; Binär, Basis 2</a:t>
            </a:r>
          </a:p>
          <a:p>
            <a:r>
              <a:rPr lang="de-AT" dirty="0" smtClean="0"/>
              <a:t>Beispiele:</a:t>
            </a:r>
          </a:p>
          <a:p>
            <a:pPr lvl="1"/>
            <a:r>
              <a:rPr lang="de-AT" dirty="0" smtClean="0"/>
              <a:t>0, 117, -345 			Dezimal, Basis 10</a:t>
            </a:r>
          </a:p>
          <a:p>
            <a:pPr lvl="1"/>
            <a:r>
              <a:rPr lang="de-AT" dirty="0" smtClean="0"/>
              <a:t>015, 0001, -077			</a:t>
            </a:r>
            <a:r>
              <a:rPr lang="de-AT" dirty="0" err="1" smtClean="0"/>
              <a:t>Octal</a:t>
            </a:r>
            <a:r>
              <a:rPr lang="de-AT" dirty="0" smtClean="0"/>
              <a:t>, Basis 8</a:t>
            </a:r>
          </a:p>
          <a:p>
            <a:pPr lvl="1"/>
            <a:r>
              <a:rPr lang="de-AT" dirty="0" smtClean="0"/>
              <a:t>0x1123, 0x00111, -0xF1A7		Hexadezimal, Basis 16</a:t>
            </a:r>
          </a:p>
          <a:p>
            <a:pPr lvl="1"/>
            <a:r>
              <a:rPr lang="de-AT" dirty="0" smtClean="0"/>
              <a:t>0b11, 0b0011, -0b11			Binär, Basis 2</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302703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String </a:t>
            </a:r>
            <a:r>
              <a:rPr lang="de-AT" dirty="0" err="1" smtClean="0"/>
              <a:t>Literale</a:t>
            </a:r>
            <a:endParaRPr lang="de-AT" dirty="0"/>
          </a:p>
        </p:txBody>
      </p:sp>
      <p:sp>
        <p:nvSpPr>
          <p:cNvPr id="3" name="Inhaltsplatzhalter 2"/>
          <p:cNvSpPr>
            <a:spLocks noGrp="1"/>
          </p:cNvSpPr>
          <p:nvPr>
            <p:ph sz="quarter" idx="12"/>
          </p:nvPr>
        </p:nvSpPr>
        <p:spPr/>
        <p:txBody>
          <a:bodyPr/>
          <a:lstStyle/>
          <a:p>
            <a:r>
              <a:rPr lang="de-AT" sz="3600" dirty="0" smtClean="0"/>
              <a:t>Können durch einzelne (') oder doppelte (") Hochkomma angegeben werden</a:t>
            </a:r>
          </a:p>
          <a:p>
            <a:pPr lvl="1"/>
            <a:r>
              <a:rPr lang="de-AT" sz="3200" dirty="0" smtClean="0"/>
              <a:t>Anfang und Ende müssen gleich sein</a:t>
            </a:r>
          </a:p>
          <a:p>
            <a:pPr lvl="1"/>
            <a:endParaRPr lang="de-AT" sz="3200" dirty="0"/>
          </a:p>
          <a:p>
            <a:r>
              <a:rPr lang="de-AT" sz="3600" dirty="0" smtClean="0"/>
              <a:t>Beispiele:</a:t>
            </a:r>
          </a:p>
          <a:p>
            <a:pPr lvl="1"/>
            <a:r>
              <a:rPr lang="de-AT" sz="3200" dirty="0" smtClean="0"/>
              <a:t>"</a:t>
            </a:r>
            <a:r>
              <a:rPr lang="de-AT" sz="3200" dirty="0" err="1" smtClean="0"/>
              <a:t>Hello</a:t>
            </a:r>
            <a:r>
              <a:rPr lang="de-AT" sz="3200" dirty="0" smtClean="0"/>
              <a:t> World"</a:t>
            </a:r>
          </a:p>
          <a:p>
            <a:pPr lvl="1"/>
            <a:r>
              <a:rPr lang="de-AT" sz="3200" dirty="0" smtClean="0"/>
              <a:t>'</a:t>
            </a:r>
            <a:r>
              <a:rPr lang="de-AT" sz="3200" dirty="0" err="1" smtClean="0"/>
              <a:t>Hello</a:t>
            </a:r>
            <a:r>
              <a:rPr lang="de-AT" sz="3200" dirty="0" smtClean="0"/>
              <a:t> World'</a:t>
            </a:r>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26224108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Escape</a:t>
            </a:r>
            <a:r>
              <a:rPr lang="de-AT" dirty="0" smtClean="0"/>
              <a:t> </a:t>
            </a:r>
            <a:r>
              <a:rPr lang="de-AT" dirty="0" err="1" smtClean="0"/>
              <a:t>Characters</a:t>
            </a:r>
            <a:endParaRPr lang="de-AT" dirty="0"/>
          </a:p>
        </p:txBody>
      </p:sp>
      <p:graphicFrame>
        <p:nvGraphicFramePr>
          <p:cNvPr id="5" name="Inhaltsplatzhalter 4"/>
          <p:cNvGraphicFramePr>
            <a:graphicFrameLocks noGrp="1"/>
          </p:cNvGraphicFramePr>
          <p:nvPr>
            <p:ph sz="quarter" idx="12"/>
            <p:extLst>
              <p:ext uri="{D42A27DB-BD31-4B8C-83A1-F6EECF244321}">
                <p14:modId xmlns:p14="http://schemas.microsoft.com/office/powerpoint/2010/main" val="4073509180"/>
              </p:ext>
            </p:extLst>
          </p:nvPr>
        </p:nvGraphicFramePr>
        <p:xfrm>
          <a:off x="1168400" y="1604963"/>
          <a:ext cx="10688222" cy="5120640"/>
        </p:xfrm>
        <a:graphic>
          <a:graphicData uri="http://schemas.openxmlformats.org/drawingml/2006/table">
            <a:tbl>
              <a:tblPr firstRow="1" bandRow="1">
                <a:tableStyleId>{5C22544A-7EE6-4342-B048-85BDC9FD1C3A}</a:tableStyleId>
              </a:tblPr>
              <a:tblGrid>
                <a:gridCol w="3295381"/>
                <a:gridCol w="7392841"/>
              </a:tblGrid>
              <a:tr h="370840">
                <a:tc>
                  <a:txBody>
                    <a:bodyPr/>
                    <a:lstStyle/>
                    <a:p>
                      <a:pPr lvl="1" algn="l"/>
                      <a:r>
                        <a:rPr lang="en-US" sz="1600" dirty="0" err="1" smtClean="0"/>
                        <a:t>Zeichen</a:t>
                      </a:r>
                      <a:endParaRPr lang="en-US" sz="1600" dirty="0" smtClean="0"/>
                    </a:p>
                  </a:txBody>
                  <a:tcPr marL="170167" marR="170167"/>
                </a:tc>
                <a:tc>
                  <a:txBody>
                    <a:bodyPr/>
                    <a:lstStyle/>
                    <a:p>
                      <a:r>
                        <a:rPr lang="de-AT" sz="1600" dirty="0" smtClean="0"/>
                        <a:t>Bedeutung</a:t>
                      </a:r>
                      <a:endParaRPr lang="de-AT" sz="1600" dirty="0"/>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\0</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Null Byte</a:t>
                      </a:r>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Backspace</a:t>
                      </a:r>
                    </a:p>
                  </a:txBody>
                  <a:tcPr marL="170167" marR="170167"/>
                </a:tc>
              </a:tr>
              <a:tr h="370840">
                <a:tc>
                  <a:txBody>
                    <a:bodyPr/>
                    <a:lstStyle/>
                    <a:p>
                      <a:pPr lvl="1" algn="l"/>
                      <a:r>
                        <a:rPr lang="en-US" sz="1600" dirty="0" smtClean="0"/>
                        <a:t>\f</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Form feed</a:t>
                      </a:r>
                    </a:p>
                  </a:txBody>
                  <a:tcPr marL="170167" marR="170167"/>
                </a:tc>
              </a:tr>
              <a:tr h="370840">
                <a:tc>
                  <a:txBody>
                    <a:bodyPr/>
                    <a:lstStyle/>
                    <a:p>
                      <a:pPr lvl="1" algn="l"/>
                      <a:r>
                        <a:rPr lang="en-US" sz="1600" dirty="0" smtClean="0"/>
                        <a:t>\n</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New line</a:t>
                      </a:r>
                    </a:p>
                  </a:txBody>
                  <a:tcPr marL="170167" marR="170167"/>
                </a:tc>
              </a:tr>
              <a:tr h="370840">
                <a:tc>
                  <a:txBody>
                    <a:bodyPr/>
                    <a:lstStyle/>
                    <a:p>
                      <a:pPr lvl="1" algn="l"/>
                      <a:r>
                        <a:rPr lang="en-US" sz="1600" dirty="0" smtClean="0"/>
                        <a:t>\r</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Carriage return</a:t>
                      </a:r>
                    </a:p>
                  </a:txBody>
                  <a:tcPr marL="170167" marR="170167"/>
                </a:tc>
              </a:tr>
              <a:tr h="370840">
                <a:tc>
                  <a:txBody>
                    <a:bodyPr/>
                    <a:lstStyle/>
                    <a:p>
                      <a:pPr lvl="1" algn="l"/>
                      <a:r>
                        <a:rPr lang="en-US" sz="1600" dirty="0" smtClean="0"/>
                        <a:t>\t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Tab</a:t>
                      </a:r>
                    </a:p>
                  </a:txBody>
                  <a:tcPr marL="170167" marR="170167"/>
                </a:tc>
              </a:tr>
              <a:tr h="370840">
                <a:tc>
                  <a:txBody>
                    <a:bodyPr/>
                    <a:lstStyle/>
                    <a:p>
                      <a:pPr lvl="1" algn="l"/>
                      <a:r>
                        <a:rPr lang="en-US" sz="1600" dirty="0" smtClean="0"/>
                        <a:t>\v</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Vertical tab</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Apostrophe or single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Double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Backslash character</a:t>
                      </a:r>
                    </a:p>
                  </a:txBody>
                  <a:tcPr marL="170167" marR="170167"/>
                </a:tc>
              </a:tr>
              <a:tr h="370840">
                <a:tc>
                  <a:txBody>
                    <a:bodyPr/>
                    <a:lstStyle/>
                    <a:p>
                      <a:pPr lvl="1" algn="l"/>
                      <a:r>
                        <a:rPr lang="en-US" sz="1600" dirty="0" smtClean="0"/>
                        <a:t>\XXX</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endParaRPr lang="en-US" sz="1600" dirty="0" smtClean="0"/>
                    </a:p>
                  </a:txBody>
                  <a:tcPr marL="170167" marR="170167"/>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t>
                      </a:r>
                      <a:r>
                        <a:rPr lang="en-US" sz="1600" dirty="0" err="1" smtClean="0"/>
                        <a:t>xXX</a:t>
                      </a:r>
                      <a:r>
                        <a:rPr lang="en-US" sz="1600" dirty="0" smtClean="0"/>
                        <a:t>	</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r>
                        <a:rPr lang="en-US" sz="1600" dirty="0" smtClean="0"/>
                        <a:t> </a:t>
                      </a:r>
                      <a:r>
                        <a:rPr lang="en-US" sz="1600" dirty="0" err="1" smtClean="0"/>
                        <a:t>als</a:t>
                      </a:r>
                      <a:r>
                        <a:rPr lang="en-US" sz="1600" dirty="0" smtClean="0"/>
                        <a:t> Hex</a:t>
                      </a:r>
                    </a:p>
                  </a:txBody>
                  <a:tcPr marL="170167" marR="170167"/>
                </a:tc>
              </a:tr>
              <a:tr h="370840">
                <a:tc>
                  <a:txBody>
                    <a:bodyPr/>
                    <a:lstStyle/>
                    <a:p>
                      <a:pPr lvl="1" algn="l"/>
                      <a:r>
                        <a:rPr lang="en-US" sz="1600" dirty="0" smtClean="0"/>
                        <a:t>\</a:t>
                      </a:r>
                      <a:r>
                        <a:rPr lang="en-US" sz="1600" dirty="0" err="1" smtClean="0"/>
                        <a:t>uXXXX</a:t>
                      </a:r>
                      <a:endParaRPr lang="en-US" sz="1600" dirty="0" smtClean="0"/>
                    </a:p>
                  </a:txBody>
                  <a:tcPr marL="170167" marR="170167"/>
                </a:tc>
                <a:tc>
                  <a:txBody>
                    <a:bodyPr/>
                    <a:lstStyle/>
                    <a:p>
                      <a:r>
                        <a:rPr lang="de-AT" sz="1600" dirty="0" smtClean="0"/>
                        <a:t>Unicode Hex</a:t>
                      </a:r>
                      <a:r>
                        <a:rPr lang="de-AT" sz="1600" baseline="0" dirty="0" smtClean="0"/>
                        <a:t> Zeichen</a:t>
                      </a:r>
                      <a:endParaRPr lang="de-AT" sz="1600" dirty="0"/>
                    </a:p>
                  </a:txBody>
                  <a:tcPr marL="170167" marR="170167"/>
                </a:tc>
              </a:tr>
            </a:tbl>
          </a:graphicData>
        </a:graphic>
      </p:graphicFrame>
      <p:sp>
        <p:nvSpPr>
          <p:cNvPr id="3" name="Text Placeholder 2"/>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636823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 und " mischen</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23252" y="1879785"/>
            <a:ext cx="9293578" cy="2121509"/>
          </a:xfrm>
          <a:prstGeom prst="rect">
            <a:avLst/>
          </a:prstGeom>
        </p:spPr>
      </p:pic>
    </p:spTree>
    <p:extLst>
      <p:ext uri="{BB962C8B-B14F-4D97-AF65-F5344CB8AC3E}">
        <p14:creationId xmlns:p14="http://schemas.microsoft.com/office/powerpoint/2010/main" val="4117848604"/>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817380" y="1552815"/>
            <a:ext cx="5088167" cy="3657120"/>
          </a:xfrm>
          <a:prstGeom prst="rect">
            <a:avLst/>
          </a:prstGeom>
        </p:spPr>
      </p:pic>
      <p:sp>
        <p:nvSpPr>
          <p:cNvPr id="2" name="Titel 1"/>
          <p:cNvSpPr>
            <a:spLocks noGrp="1"/>
          </p:cNvSpPr>
          <p:nvPr>
            <p:ph type="title"/>
          </p:nvPr>
        </p:nvSpPr>
        <p:spPr/>
        <p:txBody>
          <a:bodyPr/>
          <a:lstStyle/>
          <a:p>
            <a:r>
              <a:rPr lang="de-AT" dirty="0" smtClean="0"/>
              <a:t>Multi-</a:t>
            </a:r>
            <a:r>
              <a:rPr lang="de-AT" dirty="0" err="1" smtClean="0"/>
              <a:t>line</a:t>
            </a:r>
            <a:r>
              <a:rPr lang="de-AT" dirty="0" smtClean="0"/>
              <a:t> Strings</a:t>
            </a:r>
            <a:endParaRPr lang="de-AT" dirty="0"/>
          </a:p>
        </p:txBody>
      </p:sp>
      <p:pic>
        <p:nvPicPr>
          <p:cNvPr id="4" name="Inhaltsplatzhalter 3"/>
          <p:cNvPicPr>
            <a:picLocks noGrp="1" noChangeAspect="1"/>
          </p:cNvPicPr>
          <p:nvPr>
            <p:ph sz="quarter" idx="12"/>
          </p:nvPr>
        </p:nvPicPr>
        <p:blipFill>
          <a:blip r:embed="rId3"/>
          <a:stretch>
            <a:fillRect/>
          </a:stretch>
        </p:blipFill>
        <p:spPr>
          <a:xfrm>
            <a:off x="4055269" y="2536031"/>
            <a:ext cx="4914900" cy="3390900"/>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4"/>
          <a:stretch>
            <a:fillRect/>
          </a:stretch>
        </p:blipFill>
        <p:spPr>
          <a:xfrm>
            <a:off x="6659305" y="2091218"/>
            <a:ext cx="4933950" cy="3381375"/>
          </a:xfrm>
          <a:prstGeom prst="rect">
            <a:avLst/>
          </a:prstGeom>
        </p:spPr>
      </p:pic>
      <p:pic>
        <p:nvPicPr>
          <p:cNvPr id="6" name="Grafik 5"/>
          <p:cNvPicPr>
            <a:picLocks noChangeAspect="1"/>
          </p:cNvPicPr>
          <p:nvPr/>
        </p:nvPicPr>
        <p:blipFill>
          <a:blip r:embed="rId5"/>
          <a:stretch>
            <a:fillRect/>
          </a:stretch>
        </p:blipFill>
        <p:spPr>
          <a:xfrm>
            <a:off x="5151789" y="3781905"/>
            <a:ext cx="6803322" cy="2516483"/>
          </a:xfrm>
          <a:prstGeom prst="rect">
            <a:avLst/>
          </a:prstGeom>
        </p:spPr>
      </p:pic>
      <p:sp>
        <p:nvSpPr>
          <p:cNvPr id="8" name="Textfeld 7"/>
          <p:cNvSpPr txBox="1"/>
          <p:nvPr/>
        </p:nvSpPr>
        <p:spPr>
          <a:xfrm>
            <a:off x="424873" y="5812429"/>
            <a:ext cx="4523482" cy="369332"/>
          </a:xfrm>
          <a:prstGeom prst="rect">
            <a:avLst/>
          </a:prstGeom>
          <a:noFill/>
        </p:spPr>
        <p:txBody>
          <a:bodyPr wrap="none" rtlCol="0">
            <a:spAutoFit/>
          </a:bodyPr>
          <a:lstStyle/>
          <a:p>
            <a:r>
              <a:rPr lang="de-AT" dirty="0" smtClean="0"/>
              <a:t>Siehe auch „Template Strings“ in </a:t>
            </a:r>
            <a:r>
              <a:rPr lang="de-AT" dirty="0" err="1" smtClean="0"/>
              <a:t>ECMAScript</a:t>
            </a:r>
            <a:r>
              <a:rPr lang="de-AT" dirty="0" smtClean="0"/>
              <a:t> 6</a:t>
            </a:r>
            <a:endParaRPr lang="de-AT" dirty="0"/>
          </a:p>
        </p:txBody>
      </p:sp>
    </p:spTree>
    <p:extLst>
      <p:ext uri="{BB962C8B-B14F-4D97-AF65-F5344CB8AC3E}">
        <p14:creationId xmlns:p14="http://schemas.microsoft.com/office/powerpoint/2010/main" val="3443738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This </a:t>
            </a:r>
            <a:r>
              <a:rPr lang="de-AT" dirty="0" err="1" smtClean="0"/>
              <a:t>is</a:t>
            </a:r>
            <a:r>
              <a:rPr lang="de-AT" dirty="0" smtClean="0"/>
              <a:t> a </a:t>
            </a:r>
            <a:r>
              <a:rPr lang="de-AT" dirty="0" err="1" smtClean="0"/>
              <a:t>journey</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HTML</a:t>
            </a:r>
          </a:p>
          <a:p>
            <a:r>
              <a:rPr lang="de-AT" dirty="0" smtClean="0"/>
              <a:t>CSS</a:t>
            </a:r>
          </a:p>
          <a:p>
            <a:r>
              <a:rPr lang="de-AT" dirty="0" smtClean="0"/>
              <a:t>JavaScript</a:t>
            </a:r>
          </a:p>
          <a:p>
            <a:pPr lvl="1"/>
            <a:r>
              <a:rPr lang="de-AT" dirty="0" err="1" smtClean="0"/>
              <a:t>Many</a:t>
            </a:r>
            <a:r>
              <a:rPr lang="de-AT" dirty="0" smtClean="0"/>
              <a:t> APIs</a:t>
            </a:r>
          </a:p>
        </p:txBody>
      </p:sp>
      <p:sp>
        <p:nvSpPr>
          <p:cNvPr id="6" name="Text Placeholder 5"/>
          <p:cNvSpPr>
            <a:spLocks noGrp="1"/>
          </p:cNvSpPr>
          <p:nvPr>
            <p:ph type="body" sz="quarter" idx="23"/>
          </p:nvPr>
        </p:nvSpPr>
        <p:spPr/>
        <p:txBody>
          <a:bodyPr/>
          <a:lstStyle/>
          <a:p>
            <a:endParaRPr lang="de-AT"/>
          </a:p>
        </p:txBody>
      </p:sp>
      <p:pic>
        <p:nvPicPr>
          <p:cNvPr id="2050" name="Picture 2" descr="https://upload.wikimedia.org/wikipedia/commons/thumb/6/61/HTML5_logo_and_wordmark.svg/1024px-HTML5_logo_and_word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216" y="2189018"/>
            <a:ext cx="2836431" cy="2836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5442530" y="6442502"/>
            <a:ext cx="6875600" cy="415498"/>
          </a:xfrm>
          <a:prstGeom prst="rect">
            <a:avLst/>
          </a:prstGeom>
          <a:noFill/>
        </p:spPr>
        <p:txBody>
          <a:bodyPr wrap="none" rtlCol="0">
            <a:spAutoFit/>
          </a:bodyPr>
          <a:lstStyle/>
          <a:p>
            <a:r>
              <a:rPr lang="en-US" sz="1050" dirty="0"/>
              <a:t>"HTML5 logo and wordmark" by W3C. Licensed under CC BY 3.0 via Wikimedia Commons </a:t>
            </a:r>
            <a:r>
              <a:rPr lang="en-US" sz="1050" dirty="0" smtClean="0"/>
              <a:t>–</a:t>
            </a:r>
          </a:p>
          <a:p>
            <a:r>
              <a:rPr lang="en-US" sz="1050" dirty="0" smtClean="0"/>
              <a:t> </a:t>
            </a:r>
            <a:r>
              <a:rPr lang="en-US" sz="1050" dirty="0"/>
              <a:t>https://commons.wikimedia.org/wiki/File:HTML5_logo_and_wordmark.svg#/media/File:HTML5_logo_and_wordmark.svg</a:t>
            </a:r>
            <a:endParaRPr lang="de-AT" sz="1050" dirty="0"/>
          </a:p>
        </p:txBody>
      </p:sp>
      <p:pic>
        <p:nvPicPr>
          <p:cNvPr id="2052" name="Picture 4" descr="https://camo.githubusercontent.com/2b7490e26277b0e82de4e4f6f6faaf72fde9450a/68747470733a2f2f646576656c6f7065722e63646e2e6d6f7a696c6c612e6e65742f6d656469612f75706c6f6164732f64656d6f732f762f612f76616e3130306a2f31303737386532353565373462333665626431323137323262396361653866352f686f6e65792d707572737569742d7965742d616e5f313334333434393133325f64656d6f5f7061636b6167652f696d672f637373335f6c6f676f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78" y="242339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official JavaScript logo 2.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92" y="2816372"/>
            <a:ext cx="2077314" cy="207731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42530" y="5990973"/>
            <a:ext cx="6096000" cy="507831"/>
          </a:xfrm>
          <a:prstGeom prst="rect">
            <a:avLst/>
          </a:prstGeom>
        </p:spPr>
        <p:txBody>
          <a:bodyPr>
            <a:spAutoFit/>
          </a:bodyPr>
          <a:lstStyle/>
          <a:p>
            <a:r>
              <a:rPr lang="de-AT" sz="900" dirty="0"/>
              <a:t>„</a:t>
            </a:r>
            <a:r>
              <a:rPr lang="de-AT" sz="900" dirty="0" err="1"/>
              <a:t>Unofficial</a:t>
            </a:r>
            <a:r>
              <a:rPr lang="de-AT" sz="900" dirty="0"/>
              <a:t> JavaScript logo 2“ von Chris Williams - https://github.com/voodootikigod/logo.js/blob/master/js.svg. Lizenziert unter Gemeinfrei über Wikimedia </a:t>
            </a:r>
            <a:r>
              <a:rPr lang="de-AT" sz="900" dirty="0" err="1"/>
              <a:t>Commons</a:t>
            </a:r>
            <a:r>
              <a:rPr lang="de-AT" sz="900" dirty="0"/>
              <a:t> - https://commons.wikimedia.org/wiki/File:Unofficial_JavaScript_logo_2.svg#/media/File:Unofficial_JavaScript_logo_2.svg</a:t>
            </a:r>
          </a:p>
        </p:txBody>
      </p:sp>
    </p:spTree>
    <p:extLst>
      <p:ext uri="{BB962C8B-B14F-4D97-AF65-F5344CB8AC3E}">
        <p14:creationId xmlns:p14="http://schemas.microsoft.com/office/powerpoint/2010/main" val="2531406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Gruppieren von Anweisungen bei</a:t>
            </a:r>
          </a:p>
          <a:p>
            <a:pPr lvl="1"/>
            <a:r>
              <a:rPr lang="de-AT" sz="2800" dirty="0" smtClean="0"/>
              <a:t>Ablaufsteuerung (</a:t>
            </a:r>
            <a:r>
              <a:rPr lang="de-AT" sz="2800" dirty="0" err="1" smtClean="0"/>
              <a:t>if</a:t>
            </a:r>
            <a:r>
              <a:rPr lang="de-AT" sz="2800" dirty="0" smtClean="0"/>
              <a:t>, </a:t>
            </a:r>
            <a:r>
              <a:rPr lang="de-AT" sz="2800" dirty="0" err="1" smtClean="0"/>
              <a:t>for</a:t>
            </a:r>
            <a:r>
              <a:rPr lang="de-AT" sz="2800" dirty="0" smtClean="0"/>
              <a:t>, </a:t>
            </a:r>
            <a:r>
              <a:rPr lang="de-AT" sz="2800" dirty="0" err="1" smtClean="0"/>
              <a:t>while</a:t>
            </a:r>
            <a:r>
              <a:rPr lang="de-AT" sz="2800" dirty="0" smtClean="0"/>
              <a:t>)</a:t>
            </a:r>
          </a:p>
          <a:p>
            <a:pPr lvl="1"/>
            <a:r>
              <a:rPr lang="de-AT" sz="2800" dirty="0" smtClean="0"/>
              <a:t>Funktionen</a:t>
            </a:r>
          </a:p>
          <a:p>
            <a:pPr lvl="1"/>
            <a:endParaRPr lang="de-AT" sz="2800" dirty="0"/>
          </a:p>
          <a:p>
            <a:pPr lvl="1"/>
            <a:endParaRPr lang="de-AT" sz="2800" dirty="0" smtClean="0"/>
          </a:p>
          <a:p>
            <a:pPr lvl="1"/>
            <a:endParaRPr lang="de-AT" sz="2800" dirty="0"/>
          </a:p>
          <a:p>
            <a:pPr lvl="1"/>
            <a:endParaRPr lang="de-AT" sz="2800" dirty="0" smtClean="0"/>
          </a:p>
          <a:p>
            <a:pPr lvl="1"/>
            <a:endParaRPr lang="de-AT" sz="2800" dirty="0"/>
          </a:p>
          <a:p>
            <a:pPr lvl="1"/>
            <a:endParaRPr lang="de-AT" sz="2800" dirty="0" smtClean="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1296178" y="3644750"/>
            <a:ext cx="7877175" cy="2247900"/>
          </a:xfrm>
          <a:prstGeom prst="rect">
            <a:avLst/>
          </a:prstGeom>
        </p:spPr>
      </p:pic>
      <p:sp>
        <p:nvSpPr>
          <p:cNvPr id="7" name="Rechteck 6"/>
          <p:cNvSpPr/>
          <p:nvPr/>
        </p:nvSpPr>
        <p:spPr>
          <a:xfrm>
            <a:off x="1648050" y="3955309"/>
            <a:ext cx="7525303" cy="19373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AT"/>
          </a:p>
        </p:txBody>
      </p:sp>
      <p:sp>
        <p:nvSpPr>
          <p:cNvPr id="8" name="Textfeld 7"/>
          <p:cNvSpPr txBox="1"/>
          <p:nvPr/>
        </p:nvSpPr>
        <p:spPr>
          <a:xfrm>
            <a:off x="9366876" y="3666015"/>
            <a:ext cx="686406" cy="369332"/>
          </a:xfrm>
          <a:prstGeom prst="rect">
            <a:avLst/>
          </a:prstGeom>
          <a:noFill/>
        </p:spPr>
        <p:txBody>
          <a:bodyPr wrap="none" rtlCol="0">
            <a:spAutoFit/>
          </a:bodyPr>
          <a:lstStyle/>
          <a:p>
            <a:r>
              <a:rPr lang="de-AT" dirty="0" smtClean="0"/>
              <a:t>Block</a:t>
            </a:r>
            <a:endParaRPr lang="de-AT" dirty="0"/>
          </a:p>
        </p:txBody>
      </p:sp>
    </p:spTree>
    <p:extLst>
      <p:ext uri="{BB962C8B-B14F-4D97-AF65-F5344CB8AC3E}">
        <p14:creationId xmlns:p14="http://schemas.microsoft.com/office/powerpoint/2010/main" val="2144216075"/>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Achtung: Variablen in JS (vor ES6) haben keinen Block-</a:t>
            </a:r>
            <a:r>
              <a:rPr lang="de-AT" sz="3200" dirty="0" err="1" smtClean="0"/>
              <a:t>Scope</a:t>
            </a:r>
            <a:r>
              <a:rPr lang="de-AT" sz="3200" dirty="0" smtClean="0"/>
              <a:t>!</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72806" y="2457339"/>
            <a:ext cx="3543300" cy="2581275"/>
          </a:xfrm>
          <a:prstGeom prst="rect">
            <a:avLst/>
          </a:prstGeom>
        </p:spPr>
      </p:pic>
    </p:spTree>
    <p:extLst>
      <p:ext uri="{BB962C8B-B14F-4D97-AF65-F5344CB8AC3E}">
        <p14:creationId xmlns:p14="http://schemas.microsoft.com/office/powerpoint/2010/main" val="7184177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if</a:t>
            </a:r>
            <a:r>
              <a:rPr lang="de-AT" dirty="0" smtClean="0"/>
              <a:t>(){ } </a:t>
            </a:r>
            <a:r>
              <a:rPr lang="de-AT" dirty="0" err="1" smtClean="0"/>
              <a:t>else</a:t>
            </a:r>
            <a:r>
              <a:rPr lang="de-AT" dirty="0" smtClean="0"/>
              <a:t> </a:t>
            </a:r>
            <a:r>
              <a:rPr lang="de-AT" dirty="0" err="1" smtClean="0"/>
              <a:t>if</a:t>
            </a:r>
            <a:r>
              <a:rPr lang="de-AT" dirty="0"/>
              <a:t> </a:t>
            </a:r>
            <a:r>
              <a:rPr lang="de-AT" dirty="0" smtClean="0"/>
              <a:t>() { } </a:t>
            </a:r>
            <a:r>
              <a:rPr lang="de-AT" dirty="0" err="1" smtClean="0"/>
              <a:t>else</a:t>
            </a:r>
            <a:r>
              <a:rPr lang="de-AT" dirty="0" smtClean="0"/>
              <a:t> { }</a:t>
            </a:r>
            <a:endParaRPr lang="de-AT" dirty="0"/>
          </a:p>
        </p:txBody>
      </p:sp>
      <p:sp>
        <p:nvSpPr>
          <p:cNvPr id="3" name="Inhaltsplatzhalter 2"/>
          <p:cNvSpPr>
            <a:spLocks noGrp="1"/>
          </p:cNvSpPr>
          <p:nvPr>
            <p:ph sz="quarter" idx="12"/>
          </p:nvPr>
        </p:nvSpPr>
        <p:spPr/>
        <p:txBody>
          <a:bodyPr/>
          <a:lstStyle/>
          <a:p>
            <a:r>
              <a:rPr lang="de-AT" sz="3200" dirty="0" smtClean="0"/>
              <a:t>Verzweigung</a:t>
            </a:r>
          </a:p>
          <a:p>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24910" y="2729706"/>
            <a:ext cx="7239000" cy="2543175"/>
          </a:xfrm>
          <a:prstGeom prst="rect">
            <a:avLst/>
          </a:prstGeom>
        </p:spPr>
      </p:pic>
    </p:spTree>
    <p:extLst>
      <p:ext uri="{BB962C8B-B14F-4D97-AF65-F5344CB8AC3E}">
        <p14:creationId xmlns:p14="http://schemas.microsoft.com/office/powerpoint/2010/main" val="224434359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Bedingungen</a:t>
            </a:r>
          </a:p>
        </p:txBody>
      </p:sp>
      <p:sp>
        <p:nvSpPr>
          <p:cNvPr id="3" name="Inhaltsplatzhalter 2"/>
          <p:cNvSpPr>
            <a:spLocks noGrp="1"/>
          </p:cNvSpPr>
          <p:nvPr>
            <p:ph sz="quarter" idx="12"/>
          </p:nvPr>
        </p:nvSpPr>
        <p:spPr/>
        <p:txBody>
          <a:bodyPr>
            <a:normAutofit/>
          </a:bodyPr>
          <a:lstStyle/>
          <a:p>
            <a:r>
              <a:rPr lang="de-AT" dirty="0" smtClean="0"/>
              <a:t>Können komplexere Ausdrücke beinhalten</a:t>
            </a:r>
          </a:p>
          <a:p>
            <a:pPr lvl="1"/>
            <a:r>
              <a:rPr lang="de-AT" dirty="0" smtClean="0"/>
              <a:t>Vergleiche</a:t>
            </a:r>
          </a:p>
          <a:p>
            <a:pPr lvl="1"/>
            <a:r>
              <a:rPr lang="de-AT" dirty="0" smtClean="0"/>
              <a:t>Zuweisung</a:t>
            </a:r>
          </a:p>
          <a:p>
            <a:pPr lvl="1"/>
            <a:endParaRPr lang="de-AT" dirty="0" smtClean="0"/>
          </a:p>
          <a:p>
            <a:r>
              <a:rPr lang="de-AT" dirty="0" smtClean="0"/>
              <a:t>Folgende Ausdrücke evaluieren nach „Falsch“ (</a:t>
            </a:r>
            <a:r>
              <a:rPr lang="de-AT" dirty="0" err="1" smtClean="0"/>
              <a:t>Falsy</a:t>
            </a:r>
            <a:r>
              <a:rPr lang="de-AT" dirty="0" smtClean="0"/>
              <a:t>)</a:t>
            </a:r>
          </a:p>
          <a:p>
            <a:pPr lvl="1"/>
            <a:r>
              <a:rPr lang="de-AT" dirty="0" err="1" smtClean="0"/>
              <a:t>false</a:t>
            </a:r>
            <a:endParaRPr lang="de-AT" dirty="0" smtClean="0"/>
          </a:p>
          <a:p>
            <a:pPr lvl="1"/>
            <a:r>
              <a:rPr lang="de-AT" dirty="0" err="1" smtClean="0"/>
              <a:t>undefined</a:t>
            </a:r>
            <a:endParaRPr lang="de-AT" dirty="0" smtClean="0"/>
          </a:p>
          <a:p>
            <a:pPr lvl="1"/>
            <a:r>
              <a:rPr lang="de-AT" dirty="0" smtClean="0"/>
              <a:t>null</a:t>
            </a:r>
          </a:p>
          <a:p>
            <a:pPr lvl="1"/>
            <a:r>
              <a:rPr lang="de-AT" dirty="0" smtClean="0"/>
              <a:t>0</a:t>
            </a:r>
          </a:p>
          <a:p>
            <a:pPr lvl="1"/>
            <a:r>
              <a:rPr lang="de-AT" dirty="0" err="1" smtClean="0"/>
              <a:t>NaN</a:t>
            </a:r>
            <a:endParaRPr lang="de-AT" dirty="0" smtClean="0"/>
          </a:p>
          <a:p>
            <a:pPr lvl="1"/>
            <a:r>
              <a:rPr lang="de-AT" dirty="0" smtClean="0"/>
              <a:t>Leer-string ("", bzw. '')</a:t>
            </a:r>
          </a:p>
          <a:p>
            <a:pPr lvl="1"/>
            <a:endParaRPr lang="de-AT" dirty="0" smtClean="0"/>
          </a:p>
          <a:p>
            <a:pPr lvl="1"/>
            <a:endParaRPr lang="de-AT" dirty="0" smtClean="0"/>
          </a:p>
        </p:txBody>
      </p:sp>
      <p:sp>
        <p:nvSpPr>
          <p:cNvPr id="4" name="Text Placeholder 3"/>
          <p:cNvSpPr>
            <a:spLocks noGrp="1"/>
          </p:cNvSpPr>
          <p:nvPr>
            <p:ph type="body" sz="quarter" idx="23"/>
          </p:nvPr>
        </p:nvSpPr>
        <p:spPr/>
        <p:txBody>
          <a:bodyPr/>
          <a:lstStyle/>
          <a:p>
            <a:endParaRPr lang="de-AT"/>
          </a:p>
        </p:txBody>
      </p:sp>
      <p:grpSp>
        <p:nvGrpSpPr>
          <p:cNvPr id="9" name="Gruppieren 8"/>
          <p:cNvGrpSpPr/>
          <p:nvPr/>
        </p:nvGrpSpPr>
        <p:grpSpPr>
          <a:xfrm>
            <a:off x="5573676" y="4094126"/>
            <a:ext cx="7639050" cy="1866900"/>
            <a:chOff x="3714750" y="2612508"/>
            <a:chExt cx="7639050" cy="1866900"/>
          </a:xfrm>
        </p:grpSpPr>
        <p:pic>
          <p:nvPicPr>
            <p:cNvPr id="5" name="Grafik 4"/>
            <p:cNvPicPr>
              <a:picLocks noChangeAspect="1"/>
            </p:cNvPicPr>
            <p:nvPr/>
          </p:nvPicPr>
          <p:blipFill>
            <a:blip r:embed="rId2"/>
            <a:stretch>
              <a:fillRect/>
            </a:stretch>
          </p:blipFill>
          <p:spPr>
            <a:xfrm>
              <a:off x="3714750" y="2612508"/>
              <a:ext cx="7639050" cy="1866900"/>
            </a:xfrm>
            <a:prstGeom prst="rect">
              <a:avLst/>
            </a:prstGeom>
          </p:spPr>
        </p:pic>
        <p:sp>
          <p:nvSpPr>
            <p:cNvPr id="6" name="Rechteck 5"/>
            <p:cNvSpPr/>
            <p:nvPr/>
          </p:nvSpPr>
          <p:spPr>
            <a:xfrm>
              <a:off x="4795284" y="2711302"/>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sp>
          <p:nvSpPr>
            <p:cNvPr id="7" name="Rechteck 6"/>
            <p:cNvSpPr/>
            <p:nvPr/>
          </p:nvSpPr>
          <p:spPr>
            <a:xfrm>
              <a:off x="4795284" y="3402418"/>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grpSp>
    </p:spTree>
    <p:extLst>
      <p:ext uri="{BB962C8B-B14F-4D97-AF65-F5344CB8AC3E}">
        <p14:creationId xmlns:p14="http://schemas.microsoft.com/office/powerpoint/2010/main" val="2442990239"/>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Falsy</a:t>
            </a:r>
            <a:endParaRPr lang="de-AT" dirty="0"/>
          </a:p>
        </p:txBody>
      </p:sp>
      <p:sp>
        <p:nvSpPr>
          <p:cNvPr id="4" name="Content Placeholder 3"/>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535298"/>
            <a:ext cx="5352382" cy="4909028"/>
          </a:xfrm>
          <a:prstGeom prst="rect">
            <a:avLst/>
          </a:prstGeom>
        </p:spPr>
      </p:pic>
      <p:pic>
        <p:nvPicPr>
          <p:cNvPr id="6" name="Grafik 5"/>
          <p:cNvPicPr>
            <a:picLocks noChangeAspect="1"/>
          </p:cNvPicPr>
          <p:nvPr/>
        </p:nvPicPr>
        <p:blipFill>
          <a:blip r:embed="rId3"/>
          <a:stretch>
            <a:fillRect/>
          </a:stretch>
        </p:blipFill>
        <p:spPr>
          <a:xfrm>
            <a:off x="6190582" y="1802662"/>
            <a:ext cx="6055227" cy="4374301"/>
          </a:xfrm>
          <a:prstGeom prst="rect">
            <a:avLst/>
          </a:prstGeom>
        </p:spPr>
      </p:pic>
      <p:pic>
        <p:nvPicPr>
          <p:cNvPr id="8" name="Grafik 7"/>
          <p:cNvPicPr>
            <a:picLocks noChangeAspect="1"/>
          </p:cNvPicPr>
          <p:nvPr/>
        </p:nvPicPr>
        <p:blipFill>
          <a:blip r:embed="rId4"/>
          <a:stretch>
            <a:fillRect/>
          </a:stretch>
        </p:blipFill>
        <p:spPr>
          <a:xfrm>
            <a:off x="8467836" y="3413051"/>
            <a:ext cx="2637759" cy="2439729"/>
          </a:xfrm>
          <a:prstGeom prst="rect">
            <a:avLst/>
          </a:prstGeom>
        </p:spPr>
      </p:pic>
    </p:spTree>
    <p:extLst>
      <p:ext uri="{BB962C8B-B14F-4D97-AF65-F5344CB8AC3E}">
        <p14:creationId xmlns:p14="http://schemas.microsoft.com/office/powerpoint/2010/main" val="387674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switch</a:t>
            </a:r>
            <a:endParaRPr lang="de-AT" dirty="0"/>
          </a:p>
        </p:txBody>
      </p:sp>
      <p:sp>
        <p:nvSpPr>
          <p:cNvPr id="3" name="Inhaltsplatzhalter 2"/>
          <p:cNvSpPr>
            <a:spLocks noGrp="1"/>
          </p:cNvSpPr>
          <p:nvPr>
            <p:ph sz="quarter" idx="12"/>
          </p:nvPr>
        </p:nvSpPr>
        <p:spPr/>
        <p:txBody>
          <a:bodyPr/>
          <a:lstStyle/>
          <a:p>
            <a:r>
              <a:rPr lang="de-AT" sz="2800" dirty="0" smtClean="0"/>
              <a:t>„Jump“ Table</a:t>
            </a:r>
          </a:p>
          <a:p>
            <a:r>
              <a:rPr lang="de-AT" sz="2800" dirty="0" smtClean="0"/>
              <a:t>Ausdruck wird mit „</a:t>
            </a:r>
            <a:r>
              <a:rPr lang="de-AT" sz="2800" dirty="0" err="1" smtClean="0"/>
              <a:t>case“s</a:t>
            </a:r>
            <a:r>
              <a:rPr lang="de-AT" sz="2800" dirty="0" smtClean="0"/>
              <a:t> verglichen</a:t>
            </a:r>
          </a:p>
          <a:p>
            <a:r>
              <a:rPr lang="de-AT" sz="2800" dirty="0" smtClean="0"/>
              <a:t>Optionales break</a:t>
            </a:r>
          </a:p>
          <a:p>
            <a:pPr lvl="1"/>
            <a:r>
              <a:rPr lang="de-AT" sz="2400" dirty="0" smtClean="0"/>
              <a:t>Mehrere Labels für einen Block</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324725" y="1939131"/>
            <a:ext cx="4029075" cy="4124325"/>
          </a:xfrm>
          <a:prstGeom prst="rect">
            <a:avLst/>
          </a:prstGeom>
        </p:spPr>
      </p:pic>
    </p:spTree>
    <p:extLst>
      <p:ext uri="{BB962C8B-B14F-4D97-AF65-F5344CB8AC3E}">
        <p14:creationId xmlns:p14="http://schemas.microsoft.com/office/powerpoint/2010/main" val="3599766870"/>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329608" y="1364263"/>
            <a:ext cx="7262923" cy="5070760"/>
          </a:xfrm>
          <a:prstGeom prst="rect">
            <a:avLst/>
          </a:prstGeom>
        </p:spPr>
      </p:pic>
      <p:sp>
        <p:nvSpPr>
          <p:cNvPr id="2" name="Titel 1"/>
          <p:cNvSpPr>
            <a:spLocks noGrp="1"/>
          </p:cNvSpPr>
          <p:nvPr>
            <p:ph type="title"/>
          </p:nvPr>
        </p:nvSpPr>
        <p:spPr/>
        <p:txBody>
          <a:bodyPr/>
          <a:lstStyle/>
          <a:p>
            <a:r>
              <a:rPr lang="de-AT" dirty="0" smtClean="0"/>
              <a:t>Switch</a:t>
            </a:r>
            <a:endParaRPr lang="de-AT" dirty="0"/>
          </a:p>
        </p:txBody>
      </p:sp>
      <p:pic>
        <p:nvPicPr>
          <p:cNvPr id="5" name="Inhaltsplatzhalter 4"/>
          <p:cNvPicPr>
            <a:picLocks noGrp="1" noChangeAspect="1"/>
          </p:cNvPicPr>
          <p:nvPr>
            <p:ph sz="quarter" idx="12"/>
          </p:nvPr>
        </p:nvPicPr>
        <p:blipFill>
          <a:blip r:embed="rId3"/>
          <a:stretch>
            <a:fillRect/>
          </a:stretch>
        </p:blipFill>
        <p:spPr>
          <a:xfrm>
            <a:off x="3129631" y="1604963"/>
            <a:ext cx="6766175" cy="5253037"/>
          </a:xfrm>
          <a:prstGeom prst="rect">
            <a:avLst/>
          </a:prstGeom>
        </p:spPr>
      </p:pic>
      <p:sp>
        <p:nvSpPr>
          <p:cNvPr id="3" name="Text Placeholder 2"/>
          <p:cNvSpPr>
            <a:spLocks noGrp="1"/>
          </p:cNvSpPr>
          <p:nvPr>
            <p:ph type="body" sz="quarter" idx="23"/>
          </p:nvPr>
        </p:nvSpPr>
        <p:spPr/>
        <p:txBody>
          <a:bodyPr/>
          <a:lstStyle/>
          <a:p>
            <a:endParaRPr lang="de-AT"/>
          </a:p>
        </p:txBody>
      </p:sp>
      <p:pic>
        <p:nvPicPr>
          <p:cNvPr id="6" name="Grafik 5"/>
          <p:cNvPicPr>
            <a:picLocks noChangeAspect="1"/>
          </p:cNvPicPr>
          <p:nvPr/>
        </p:nvPicPr>
        <p:blipFill>
          <a:blip r:embed="rId4"/>
          <a:stretch>
            <a:fillRect/>
          </a:stretch>
        </p:blipFill>
        <p:spPr>
          <a:xfrm>
            <a:off x="1760906" y="2274370"/>
            <a:ext cx="2886075" cy="2543175"/>
          </a:xfrm>
          <a:prstGeom prst="rect">
            <a:avLst/>
          </a:prstGeom>
        </p:spPr>
      </p:pic>
      <p:pic>
        <p:nvPicPr>
          <p:cNvPr id="7" name="Grafik 6"/>
          <p:cNvPicPr>
            <a:picLocks noChangeAspect="1"/>
          </p:cNvPicPr>
          <p:nvPr/>
        </p:nvPicPr>
        <p:blipFill>
          <a:blip r:embed="rId5"/>
          <a:stretch>
            <a:fillRect/>
          </a:stretch>
        </p:blipFill>
        <p:spPr>
          <a:xfrm>
            <a:off x="2792264" y="2274369"/>
            <a:ext cx="2886075" cy="2543175"/>
          </a:xfrm>
          <a:prstGeom prst="rect">
            <a:avLst/>
          </a:prstGeom>
        </p:spPr>
      </p:pic>
      <p:pic>
        <p:nvPicPr>
          <p:cNvPr id="8" name="Grafik 7"/>
          <p:cNvPicPr>
            <a:picLocks noChangeAspect="1"/>
          </p:cNvPicPr>
          <p:nvPr/>
        </p:nvPicPr>
        <p:blipFill>
          <a:blip r:embed="rId6"/>
          <a:stretch>
            <a:fillRect/>
          </a:stretch>
        </p:blipFill>
        <p:spPr>
          <a:xfrm>
            <a:off x="3832038" y="2274369"/>
            <a:ext cx="2886075" cy="2543175"/>
          </a:xfrm>
          <a:prstGeom prst="rect">
            <a:avLst/>
          </a:prstGeom>
        </p:spPr>
      </p:pic>
      <p:pic>
        <p:nvPicPr>
          <p:cNvPr id="9" name="Grafik 8"/>
          <p:cNvPicPr>
            <a:picLocks noChangeAspect="1"/>
          </p:cNvPicPr>
          <p:nvPr/>
        </p:nvPicPr>
        <p:blipFill>
          <a:blip r:embed="rId7"/>
          <a:stretch>
            <a:fillRect/>
          </a:stretch>
        </p:blipFill>
        <p:spPr>
          <a:xfrm>
            <a:off x="4871812" y="2274368"/>
            <a:ext cx="2886075" cy="2543175"/>
          </a:xfrm>
          <a:prstGeom prst="rect">
            <a:avLst/>
          </a:prstGeom>
        </p:spPr>
      </p:pic>
      <p:pic>
        <p:nvPicPr>
          <p:cNvPr id="10" name="Grafik 9"/>
          <p:cNvPicPr>
            <a:picLocks noChangeAspect="1"/>
          </p:cNvPicPr>
          <p:nvPr/>
        </p:nvPicPr>
        <p:blipFill>
          <a:blip r:embed="rId8"/>
          <a:stretch>
            <a:fillRect/>
          </a:stretch>
        </p:blipFill>
        <p:spPr>
          <a:xfrm>
            <a:off x="5959266" y="2274367"/>
            <a:ext cx="2886075" cy="2543175"/>
          </a:xfrm>
          <a:prstGeom prst="rect">
            <a:avLst/>
          </a:prstGeom>
        </p:spPr>
      </p:pic>
    </p:spTree>
    <p:extLst>
      <p:ext uri="{BB962C8B-B14F-4D97-AF65-F5344CB8AC3E}">
        <p14:creationId xmlns:p14="http://schemas.microsoft.com/office/powerpoint/2010/main" val="8314216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3" name="Inhaltsplatzhalter 2"/>
          <p:cNvSpPr>
            <a:spLocks noGrp="1"/>
          </p:cNvSpPr>
          <p:nvPr>
            <p:ph sz="quarter" idx="12"/>
          </p:nvPr>
        </p:nvSpPr>
        <p:spPr/>
        <p:txBody>
          <a:bodyPr/>
          <a:lstStyle/>
          <a:p>
            <a:r>
              <a:rPr lang="de-AT" sz="2800" dirty="0" err="1" smtClean="0"/>
              <a:t>throw</a:t>
            </a:r>
            <a:r>
              <a:rPr lang="de-AT" sz="2800" dirty="0" smtClean="0"/>
              <a:t> Ausdruck</a:t>
            </a:r>
          </a:p>
          <a:p>
            <a:r>
              <a:rPr lang="de-AT" sz="2800" dirty="0" err="1" smtClean="0"/>
              <a:t>try</a:t>
            </a:r>
            <a:r>
              <a:rPr lang="de-AT" sz="2800" dirty="0" smtClean="0"/>
              <a:t> {} catch() {} </a:t>
            </a:r>
            <a:r>
              <a:rPr lang="de-AT" sz="2800" dirty="0" err="1" smtClean="0"/>
              <a:t>finally</a:t>
            </a:r>
            <a:r>
              <a:rPr lang="de-AT" sz="2800" dirty="0" smtClean="0"/>
              <a:t> {} Ausdruck</a:t>
            </a:r>
          </a:p>
          <a:p>
            <a:r>
              <a:rPr lang="de-AT" sz="2800" dirty="0" smtClean="0"/>
              <a:t>Können verschachtelt werden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499190" y="3444420"/>
            <a:ext cx="9613162" cy="3324680"/>
          </a:xfrm>
          <a:prstGeom prst="rect">
            <a:avLst/>
          </a:prstGeom>
        </p:spPr>
      </p:pic>
    </p:spTree>
    <p:extLst>
      <p:ext uri="{BB962C8B-B14F-4D97-AF65-F5344CB8AC3E}">
        <p14:creationId xmlns:p14="http://schemas.microsoft.com/office/powerpoint/2010/main" val="2666207510"/>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10" name="Content Placeholder 9"/>
          <p:cNvSpPr>
            <a:spLocks noGrp="1"/>
          </p:cNvSpPr>
          <p:nvPr>
            <p:ph sz="quarter" idx="12"/>
          </p:nvPr>
        </p:nvSpPr>
        <p:spPr/>
        <p:txBody>
          <a:bodyPr/>
          <a:lstStyle/>
          <a:p>
            <a:endParaRPr lang="de-AT"/>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65885" y="1765836"/>
            <a:ext cx="6287684" cy="4411127"/>
          </a:xfrm>
          <a:prstGeom prst="rect">
            <a:avLst/>
          </a:prstGeom>
        </p:spPr>
      </p:pic>
      <p:pic>
        <p:nvPicPr>
          <p:cNvPr id="5" name="Grafik 4"/>
          <p:cNvPicPr>
            <a:picLocks noChangeAspect="1"/>
          </p:cNvPicPr>
          <p:nvPr/>
        </p:nvPicPr>
        <p:blipFill>
          <a:blip r:embed="rId3"/>
          <a:stretch>
            <a:fillRect/>
          </a:stretch>
        </p:blipFill>
        <p:spPr>
          <a:xfrm>
            <a:off x="4884671" y="1690688"/>
            <a:ext cx="6912152" cy="4982904"/>
          </a:xfrm>
          <a:prstGeom prst="rect">
            <a:avLst/>
          </a:prstGeom>
        </p:spPr>
      </p:pic>
      <p:pic>
        <p:nvPicPr>
          <p:cNvPr id="6" name="Grafik 5"/>
          <p:cNvPicPr>
            <a:picLocks noChangeAspect="1"/>
          </p:cNvPicPr>
          <p:nvPr/>
        </p:nvPicPr>
        <p:blipFill>
          <a:blip r:embed="rId4"/>
          <a:stretch>
            <a:fillRect/>
          </a:stretch>
        </p:blipFill>
        <p:spPr>
          <a:xfrm>
            <a:off x="1418398" y="2575222"/>
            <a:ext cx="2886075" cy="2543175"/>
          </a:xfrm>
          <a:prstGeom prst="rect">
            <a:avLst/>
          </a:prstGeom>
        </p:spPr>
      </p:pic>
      <p:pic>
        <p:nvPicPr>
          <p:cNvPr id="7" name="Grafik 6"/>
          <p:cNvPicPr>
            <a:picLocks noChangeAspect="1"/>
          </p:cNvPicPr>
          <p:nvPr/>
        </p:nvPicPr>
        <p:blipFill>
          <a:blip r:embed="rId5"/>
          <a:stretch>
            <a:fillRect/>
          </a:stretch>
        </p:blipFill>
        <p:spPr>
          <a:xfrm>
            <a:off x="3112549" y="2575222"/>
            <a:ext cx="2886075" cy="2543175"/>
          </a:xfrm>
          <a:prstGeom prst="rect">
            <a:avLst/>
          </a:prstGeom>
        </p:spPr>
      </p:pic>
      <p:pic>
        <p:nvPicPr>
          <p:cNvPr id="8" name="Grafik 7"/>
          <p:cNvPicPr>
            <a:picLocks noChangeAspect="1"/>
          </p:cNvPicPr>
          <p:nvPr/>
        </p:nvPicPr>
        <p:blipFill>
          <a:blip r:embed="rId6"/>
          <a:stretch>
            <a:fillRect/>
          </a:stretch>
        </p:blipFill>
        <p:spPr>
          <a:xfrm>
            <a:off x="5135784" y="2575221"/>
            <a:ext cx="2886075" cy="2543175"/>
          </a:xfrm>
          <a:prstGeom prst="rect">
            <a:avLst/>
          </a:prstGeom>
        </p:spPr>
      </p:pic>
      <p:pic>
        <p:nvPicPr>
          <p:cNvPr id="9" name="Grafik 8"/>
          <p:cNvPicPr>
            <a:picLocks noChangeAspect="1"/>
          </p:cNvPicPr>
          <p:nvPr/>
        </p:nvPicPr>
        <p:blipFill>
          <a:blip r:embed="rId7"/>
          <a:stretch>
            <a:fillRect/>
          </a:stretch>
        </p:blipFill>
        <p:spPr>
          <a:xfrm>
            <a:off x="3112549" y="4182140"/>
            <a:ext cx="9534525" cy="1800225"/>
          </a:xfrm>
          <a:prstGeom prst="rect">
            <a:avLst/>
          </a:prstGeom>
        </p:spPr>
      </p:pic>
    </p:spTree>
    <p:extLst>
      <p:ext uri="{BB962C8B-B14F-4D97-AF65-F5344CB8AC3E}">
        <p14:creationId xmlns:p14="http://schemas.microsoft.com/office/powerpoint/2010/main" val="384698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 - Schleifen</a:t>
            </a:r>
            <a:endParaRPr lang="de-AT" dirty="0"/>
          </a:p>
        </p:txBody>
      </p:sp>
      <p:pic>
        <p:nvPicPr>
          <p:cNvPr id="4" name="Inhaltsplatzhalter 3"/>
          <p:cNvPicPr>
            <a:picLocks noGrp="1" noChangeAspect="1"/>
          </p:cNvPicPr>
          <p:nvPr>
            <p:ph sz="quarter" idx="12"/>
          </p:nvPr>
        </p:nvPicPr>
        <p:blipFill>
          <a:blip r:embed="rId2"/>
          <a:stretch>
            <a:fillRect/>
          </a:stretch>
        </p:blipFill>
        <p:spPr>
          <a:xfrm>
            <a:off x="944676" y="1673632"/>
            <a:ext cx="10439400" cy="657225"/>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38200" y="2611844"/>
            <a:ext cx="9763125" cy="3867150"/>
          </a:xfrm>
          <a:prstGeom prst="rect">
            <a:avLst/>
          </a:prstGeom>
        </p:spPr>
      </p:pic>
      <p:pic>
        <p:nvPicPr>
          <p:cNvPr id="6" name="Grafik 5"/>
          <p:cNvPicPr>
            <a:picLocks noChangeAspect="1"/>
          </p:cNvPicPr>
          <p:nvPr/>
        </p:nvPicPr>
        <p:blipFill>
          <a:blip r:embed="rId4"/>
          <a:stretch>
            <a:fillRect/>
          </a:stretch>
        </p:blipFill>
        <p:spPr>
          <a:xfrm>
            <a:off x="4276724" y="2818957"/>
            <a:ext cx="2886075" cy="3771900"/>
          </a:xfrm>
          <a:prstGeom prst="rect">
            <a:avLst/>
          </a:prstGeom>
        </p:spPr>
      </p:pic>
      <p:pic>
        <p:nvPicPr>
          <p:cNvPr id="7" name="Grafik 6"/>
          <p:cNvPicPr>
            <a:picLocks noChangeAspect="1"/>
          </p:cNvPicPr>
          <p:nvPr/>
        </p:nvPicPr>
        <p:blipFill>
          <a:blip r:embed="rId5"/>
          <a:stretch>
            <a:fillRect/>
          </a:stretch>
        </p:blipFill>
        <p:spPr>
          <a:xfrm>
            <a:off x="7715248" y="2763026"/>
            <a:ext cx="2886075" cy="3771900"/>
          </a:xfrm>
          <a:prstGeom prst="rect">
            <a:avLst/>
          </a:prstGeom>
        </p:spPr>
      </p:pic>
    </p:spTree>
    <p:extLst>
      <p:ext uri="{BB962C8B-B14F-4D97-AF65-F5344CB8AC3E}">
        <p14:creationId xmlns:p14="http://schemas.microsoft.com/office/powerpoint/2010/main" val="3366797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7/7f/HTML5_APIs_and_related_technologies_taxonomy_and_status.svg/1133px-HTML5_APIs_and_related_technologies_taxonomy_and_statu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66" y="365480"/>
            <a:ext cx="8034068" cy="557350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5998296" y="6150114"/>
            <a:ext cx="6096000" cy="707886"/>
          </a:xfrm>
          <a:prstGeom prst="rect">
            <a:avLst/>
          </a:prstGeom>
        </p:spPr>
        <p:txBody>
          <a:bodyPr>
            <a:spAutoFit/>
          </a:bodyPr>
          <a:lstStyle/>
          <a:p>
            <a:r>
              <a:rPr lang="de-AT" sz="1000" dirty="0"/>
              <a:t>"HTML5 APIs </a:t>
            </a:r>
            <a:r>
              <a:rPr lang="de-AT" sz="1000" dirty="0" err="1"/>
              <a:t>and</a:t>
            </a:r>
            <a:r>
              <a:rPr lang="de-AT" sz="1000" dirty="0"/>
              <a:t> </a:t>
            </a:r>
            <a:r>
              <a:rPr lang="de-AT" sz="1000" dirty="0" err="1"/>
              <a:t>related</a:t>
            </a:r>
            <a:r>
              <a:rPr lang="de-AT" sz="1000" dirty="0"/>
              <a:t> </a:t>
            </a:r>
            <a:r>
              <a:rPr lang="de-AT" sz="1000" dirty="0" err="1"/>
              <a:t>technologies</a:t>
            </a:r>
            <a:r>
              <a:rPr lang="de-AT" sz="1000" dirty="0"/>
              <a:t> </a:t>
            </a:r>
            <a:r>
              <a:rPr lang="de-AT" sz="1000" dirty="0" err="1"/>
              <a:t>taxonomy</a:t>
            </a:r>
            <a:r>
              <a:rPr lang="de-AT" sz="1000" dirty="0"/>
              <a:t> </a:t>
            </a:r>
            <a:r>
              <a:rPr lang="de-AT" sz="1000" dirty="0" err="1"/>
              <a:t>and</a:t>
            </a:r>
            <a:r>
              <a:rPr lang="de-AT" sz="1000" dirty="0"/>
              <a:t> </a:t>
            </a:r>
            <a:r>
              <a:rPr lang="de-AT" sz="1000" dirty="0" err="1"/>
              <a:t>status</a:t>
            </a:r>
            <a:r>
              <a:rPr lang="de-AT" sz="1000" dirty="0"/>
              <a:t>" </a:t>
            </a:r>
            <a:r>
              <a:rPr lang="de-AT" sz="1000" dirty="0" err="1"/>
              <a:t>by</a:t>
            </a:r>
            <a:r>
              <a:rPr lang="de-AT" sz="1000" dirty="0"/>
              <a:t> Mercury999 - </a:t>
            </a:r>
            <a:r>
              <a:rPr lang="de-AT" sz="1000" dirty="0" err="1"/>
              <a:t>Own</a:t>
            </a:r>
            <a:r>
              <a:rPr lang="de-AT" sz="1000" dirty="0"/>
              <a:t> </a:t>
            </a:r>
            <a:r>
              <a:rPr lang="de-AT" sz="1000" dirty="0" err="1"/>
              <a:t>work</a:t>
            </a:r>
            <a:r>
              <a:rPr lang="de-AT" sz="1000" dirty="0"/>
              <a:t>. </a:t>
            </a:r>
            <a:r>
              <a:rPr lang="de-AT" sz="1000" dirty="0" err="1"/>
              <a:t>Licensed</a:t>
            </a:r>
            <a:r>
              <a:rPr lang="de-AT" sz="1000" dirty="0"/>
              <a:t> </a:t>
            </a:r>
            <a:r>
              <a:rPr lang="de-AT" sz="1000" dirty="0" err="1"/>
              <a:t>under</a:t>
            </a:r>
            <a:r>
              <a:rPr lang="de-AT" sz="1000" dirty="0"/>
              <a:t> CC BY-SA 4.0 via </a:t>
            </a:r>
            <a:r>
              <a:rPr lang="de-AT" sz="1000" dirty="0" err="1"/>
              <a:t>Commons</a:t>
            </a:r>
            <a:r>
              <a:rPr lang="de-AT" sz="1000" dirty="0"/>
              <a:t> - https://commons.wikimedia.org/wiki/File:HTML5_APIs_and_related_technologies_taxonomy_and_status.svg#/media/File:HTML5_APIs_and_related_technologies_taxonomy_and_status.svg</a:t>
            </a:r>
          </a:p>
        </p:txBody>
      </p:sp>
      <p:sp>
        <p:nvSpPr>
          <p:cNvPr id="2" name="Title 1"/>
          <p:cNvSpPr>
            <a:spLocks noGrp="1"/>
          </p:cNvSpPr>
          <p:nvPr>
            <p:ph type="title"/>
          </p:nvPr>
        </p:nvSpPr>
        <p:spPr/>
        <p:txBody>
          <a:bodyPr/>
          <a:lstStyle/>
          <a:p>
            <a:endParaRPr lang="de-AT"/>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94020703"/>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while</a:t>
            </a:r>
            <a:r>
              <a:rPr lang="de-AT" dirty="0" smtClean="0"/>
              <a:t>() {}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8480924" cy="4327340"/>
          </a:xfrm>
          <a:prstGeom prst="rect">
            <a:avLst/>
          </a:prstGeom>
        </p:spPr>
      </p:pic>
      <p:pic>
        <p:nvPicPr>
          <p:cNvPr id="5" name="Grafik 4"/>
          <p:cNvPicPr>
            <a:picLocks noChangeAspect="1"/>
          </p:cNvPicPr>
          <p:nvPr/>
        </p:nvPicPr>
        <p:blipFill>
          <a:blip r:embed="rId3"/>
          <a:stretch>
            <a:fillRect/>
          </a:stretch>
        </p:blipFill>
        <p:spPr>
          <a:xfrm>
            <a:off x="8565744" y="883831"/>
            <a:ext cx="2886075" cy="3771900"/>
          </a:xfrm>
          <a:prstGeom prst="rect">
            <a:avLst/>
          </a:prstGeom>
        </p:spPr>
      </p:pic>
    </p:spTree>
    <p:extLst>
      <p:ext uri="{BB962C8B-B14F-4D97-AF65-F5344CB8AC3E}">
        <p14:creationId xmlns:p14="http://schemas.microsoft.com/office/powerpoint/2010/main" val="73286454"/>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586009" y="1690688"/>
            <a:ext cx="9744075" cy="4591050"/>
          </a:xfrm>
          <a:prstGeom prst="rect">
            <a:avLst/>
          </a:prstGeom>
        </p:spPr>
      </p:pic>
      <p:sp>
        <p:nvSpPr>
          <p:cNvPr id="2" name="Titel 1"/>
          <p:cNvSpPr>
            <a:spLocks noGrp="1"/>
          </p:cNvSpPr>
          <p:nvPr>
            <p:ph type="title"/>
          </p:nvPr>
        </p:nvSpPr>
        <p:spPr/>
        <p:txBody>
          <a:bodyPr/>
          <a:lstStyle/>
          <a:p>
            <a:r>
              <a:rPr lang="de-AT" dirty="0" smtClean="0"/>
              <a:t>do {} </a:t>
            </a:r>
            <a:r>
              <a:rPr lang="de-AT" dirty="0" err="1" smtClean="0"/>
              <a:t>while</a:t>
            </a:r>
            <a:r>
              <a:rPr lang="de-AT" dirty="0" smtClean="0"/>
              <a:t>()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3"/>
          <a:stretch>
            <a:fillRect/>
          </a:stretch>
        </p:blipFill>
        <p:spPr>
          <a:xfrm>
            <a:off x="9139237" y="944747"/>
            <a:ext cx="2886075" cy="3905250"/>
          </a:xfrm>
          <a:prstGeom prst="rect">
            <a:avLst/>
          </a:prstGeom>
        </p:spPr>
      </p:pic>
    </p:spTree>
    <p:extLst>
      <p:ext uri="{BB962C8B-B14F-4D97-AF65-F5344CB8AC3E}">
        <p14:creationId xmlns:p14="http://schemas.microsoft.com/office/powerpoint/2010/main" val="60379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break</a:t>
            </a:r>
            <a:endParaRPr lang="de-AT" dirty="0"/>
          </a:p>
        </p:txBody>
      </p:sp>
      <p:sp>
        <p:nvSpPr>
          <p:cNvPr id="3" name="Inhaltsplatzhalter 2"/>
          <p:cNvSpPr>
            <a:spLocks noGrp="1"/>
          </p:cNvSpPr>
          <p:nvPr>
            <p:ph sz="quarter" idx="12"/>
          </p:nvPr>
        </p:nvSpPr>
        <p:spPr/>
        <p:txBody>
          <a:bodyPr/>
          <a:lstStyle/>
          <a:p>
            <a:r>
              <a:rPr lang="de-AT" dirty="0" smtClean="0"/>
              <a:t>Bricht die umgebene Schleife ab</a:t>
            </a:r>
          </a:p>
          <a:p>
            <a:r>
              <a:rPr lang="de-AT" dirty="0" smtClean="0"/>
              <a:t>Optional mit Label -&gt; Abbruch einer äußeren Schleife möglich</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43708" y="2910137"/>
            <a:ext cx="7878619" cy="3492250"/>
          </a:xfrm>
          <a:prstGeom prst="rect">
            <a:avLst/>
          </a:prstGeom>
        </p:spPr>
      </p:pic>
      <p:pic>
        <p:nvPicPr>
          <p:cNvPr id="5" name="Grafik 4"/>
          <p:cNvPicPr>
            <a:picLocks noChangeAspect="1"/>
          </p:cNvPicPr>
          <p:nvPr/>
        </p:nvPicPr>
        <p:blipFill>
          <a:blip r:embed="rId3"/>
          <a:stretch>
            <a:fillRect/>
          </a:stretch>
        </p:blipFill>
        <p:spPr>
          <a:xfrm>
            <a:off x="8405092" y="1000784"/>
            <a:ext cx="3325812" cy="5561652"/>
          </a:xfrm>
          <a:prstGeom prst="rect">
            <a:avLst/>
          </a:prstGeom>
        </p:spPr>
      </p:pic>
    </p:spTree>
    <p:extLst>
      <p:ext uri="{BB962C8B-B14F-4D97-AF65-F5344CB8AC3E}">
        <p14:creationId xmlns:p14="http://schemas.microsoft.com/office/powerpoint/2010/main" val="2212430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continue</a:t>
            </a:r>
            <a:endParaRPr lang="de-AT" dirty="0"/>
          </a:p>
        </p:txBody>
      </p:sp>
      <p:sp>
        <p:nvSpPr>
          <p:cNvPr id="3" name="Inhaltsplatzhalter 2"/>
          <p:cNvSpPr>
            <a:spLocks noGrp="1"/>
          </p:cNvSpPr>
          <p:nvPr>
            <p:ph sz="quarter" idx="12"/>
          </p:nvPr>
        </p:nvSpPr>
        <p:spPr/>
        <p:txBody>
          <a:bodyPr>
            <a:normAutofit/>
          </a:bodyPr>
          <a:lstStyle/>
          <a:p>
            <a:r>
              <a:rPr lang="de-AT" sz="2000" dirty="0" smtClean="0"/>
              <a:t>Bricht den aktuellen Schleifendurchlauf ab</a:t>
            </a:r>
          </a:p>
          <a:p>
            <a:r>
              <a:rPr lang="de-AT" sz="2000" dirty="0" smtClean="0"/>
              <a:t>Startet die nächste Iteration der Schleife</a:t>
            </a:r>
          </a:p>
          <a:p>
            <a:r>
              <a:rPr lang="de-AT" sz="2000" dirty="0" smtClean="0"/>
              <a:t>Optional mit Label</a:t>
            </a:r>
          </a:p>
          <a:p>
            <a:pPr lvl="1"/>
            <a:r>
              <a:rPr lang="de-AT" sz="1800" dirty="0" smtClean="0"/>
              <a:t>Nächste Iteration der äußeren Schleife</a:t>
            </a:r>
            <a:endParaRPr lang="de-AT" sz="1800"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335026"/>
            <a:ext cx="6051830" cy="3444465"/>
          </a:xfrm>
          <a:prstGeom prst="rect">
            <a:avLst/>
          </a:prstGeom>
        </p:spPr>
      </p:pic>
      <p:pic>
        <p:nvPicPr>
          <p:cNvPr id="5" name="Grafik 4"/>
          <p:cNvPicPr>
            <a:picLocks noChangeAspect="1"/>
          </p:cNvPicPr>
          <p:nvPr/>
        </p:nvPicPr>
        <p:blipFill>
          <a:blip r:embed="rId3"/>
          <a:stretch>
            <a:fillRect/>
          </a:stretch>
        </p:blipFill>
        <p:spPr>
          <a:xfrm>
            <a:off x="7953375" y="2122632"/>
            <a:ext cx="3400425" cy="4533900"/>
          </a:xfrm>
          <a:prstGeom prst="rect">
            <a:avLst/>
          </a:prstGeom>
        </p:spPr>
      </p:pic>
    </p:spTree>
    <p:extLst>
      <p:ext uri="{BB962C8B-B14F-4D97-AF65-F5344CB8AC3E}">
        <p14:creationId xmlns:p14="http://schemas.microsoft.com/office/powerpoint/2010/main" val="7389312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in Schleifen</a:t>
            </a:r>
            <a:endParaRPr lang="de-AT" dirty="0"/>
          </a:p>
        </p:txBody>
      </p:sp>
      <p:sp>
        <p:nvSpPr>
          <p:cNvPr id="3" name="Inhaltsplatzhalter 2"/>
          <p:cNvSpPr>
            <a:spLocks noGrp="1"/>
          </p:cNvSpPr>
          <p:nvPr>
            <p:ph sz="quarter" idx="12"/>
          </p:nvPr>
        </p:nvSpPr>
        <p:spPr/>
        <p:txBody>
          <a:bodyPr/>
          <a:lstStyle/>
          <a:p>
            <a:r>
              <a:rPr lang="de-AT" dirty="0" smtClean="0"/>
              <a:t>Iteriert über alle Properties eines Objektes</a:t>
            </a:r>
            <a:endParaRPr lang="de-AT" dirty="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838200" y="2382864"/>
            <a:ext cx="5792643" cy="4245381"/>
          </a:xfrm>
          <a:prstGeom prst="rect">
            <a:avLst/>
          </a:prstGeom>
        </p:spPr>
      </p:pic>
      <p:pic>
        <p:nvPicPr>
          <p:cNvPr id="7" name="Grafik 6"/>
          <p:cNvPicPr>
            <a:picLocks noChangeAspect="1"/>
          </p:cNvPicPr>
          <p:nvPr/>
        </p:nvPicPr>
        <p:blipFill>
          <a:blip r:embed="rId3"/>
          <a:stretch>
            <a:fillRect/>
          </a:stretch>
        </p:blipFill>
        <p:spPr>
          <a:xfrm>
            <a:off x="7292109" y="2844800"/>
            <a:ext cx="3400425" cy="2590800"/>
          </a:xfrm>
          <a:prstGeom prst="rect">
            <a:avLst/>
          </a:prstGeom>
        </p:spPr>
      </p:pic>
    </p:spTree>
    <p:extLst>
      <p:ext uri="{BB962C8B-B14F-4D97-AF65-F5344CB8AC3E}">
        <p14:creationId xmlns:p14="http://schemas.microsoft.com/office/powerpoint/2010/main" val="14058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a:t>
            </a:r>
            <a:endParaRPr lang="de-AT" dirty="0"/>
          </a:p>
        </p:txBody>
      </p:sp>
      <p:sp>
        <p:nvSpPr>
          <p:cNvPr id="3" name="Inhaltsplatzhalter 2"/>
          <p:cNvSpPr>
            <a:spLocks noGrp="1"/>
          </p:cNvSpPr>
          <p:nvPr>
            <p:ph sz="quarter" idx="12"/>
          </p:nvPr>
        </p:nvSpPr>
        <p:spPr/>
        <p:txBody>
          <a:bodyPr/>
          <a:lstStyle/>
          <a:p>
            <a:r>
              <a:rPr lang="de-AT" sz="3600" dirty="0"/>
              <a:t>Grundbaustein</a:t>
            </a:r>
          </a:p>
          <a:p>
            <a:r>
              <a:rPr lang="de-AT" sz="3600" dirty="0" smtClean="0"/>
              <a:t>„Behälter“ für Eigenschaften (Properties)</a:t>
            </a:r>
          </a:p>
          <a:p>
            <a:pPr lvl="1"/>
            <a:r>
              <a:rPr lang="de-AT" sz="3200" dirty="0" smtClean="0"/>
              <a:t>Dynamisch erweiterbar</a:t>
            </a:r>
          </a:p>
          <a:p>
            <a:r>
              <a:rPr lang="de-AT" sz="3600" dirty="0" smtClean="0"/>
              <a:t>Themen</a:t>
            </a:r>
          </a:p>
          <a:p>
            <a:pPr lvl="1"/>
            <a:r>
              <a:rPr lang="de-AT" sz="3200" dirty="0" smtClean="0"/>
              <a:t>Setzen und Abfragen von Properties</a:t>
            </a:r>
          </a:p>
          <a:p>
            <a:pPr lvl="1"/>
            <a:r>
              <a:rPr lang="de-AT" sz="3200" dirty="0"/>
              <a:t>Überprüfen ob ein Property existiert</a:t>
            </a:r>
          </a:p>
          <a:p>
            <a:pPr lvl="1"/>
            <a:r>
              <a:rPr lang="de-AT" sz="3200" dirty="0" smtClean="0"/>
              <a:t>Löschen von Properties</a:t>
            </a:r>
          </a:p>
          <a:p>
            <a:pPr lvl="1"/>
            <a:endParaRPr lang="de-AT" sz="32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95351367"/>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 anlegen</a:t>
            </a:r>
            <a:endParaRPr lang="de-AT" dirty="0"/>
          </a:p>
        </p:txBody>
      </p:sp>
      <p:sp>
        <p:nvSpPr>
          <p:cNvPr id="3" name="Inhaltsplatzhalter 2"/>
          <p:cNvSpPr>
            <a:spLocks noGrp="1"/>
          </p:cNvSpPr>
          <p:nvPr>
            <p:ph sz="quarter" idx="12"/>
          </p:nvPr>
        </p:nvSpPr>
        <p:spPr/>
        <p:txBody>
          <a:bodyPr/>
          <a:lstStyle/>
          <a:p>
            <a:r>
              <a:rPr lang="de-AT" sz="3200" dirty="0" smtClean="0"/>
              <a:t>2 Arten: </a:t>
            </a:r>
            <a:r>
              <a:rPr lang="de-AT" sz="3200" dirty="0" err="1" smtClean="0"/>
              <a:t>new</a:t>
            </a:r>
            <a:r>
              <a:rPr lang="de-AT" sz="3200" dirty="0" smtClean="0"/>
              <a:t> und {}</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3246" y="2483572"/>
            <a:ext cx="4657725" cy="3571875"/>
          </a:xfrm>
          <a:prstGeom prst="rect">
            <a:avLst/>
          </a:prstGeom>
        </p:spPr>
      </p:pic>
    </p:spTree>
    <p:extLst>
      <p:ext uri="{BB962C8B-B14F-4D97-AF65-F5344CB8AC3E}">
        <p14:creationId xmlns:p14="http://schemas.microsoft.com/office/powerpoint/2010/main" val="4041378613"/>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Zugriff auf Properties</a:t>
            </a:r>
            <a:endParaRPr lang="de-AT" dirty="0"/>
          </a:p>
        </p:txBody>
      </p:sp>
      <p:sp>
        <p:nvSpPr>
          <p:cNvPr id="3" name="Inhaltsplatzhalter 2"/>
          <p:cNvSpPr>
            <a:spLocks noGrp="1"/>
          </p:cNvSpPr>
          <p:nvPr>
            <p:ph sz="quarter" idx="12"/>
          </p:nvPr>
        </p:nvSpPr>
        <p:spPr/>
        <p:txBody>
          <a:bodyPr/>
          <a:lstStyle/>
          <a:p>
            <a:r>
              <a:rPr lang="de-AT" sz="3600" dirty="0" smtClean="0"/>
              <a:t>2 Arten</a:t>
            </a:r>
          </a:p>
          <a:p>
            <a:r>
              <a:rPr lang="de-AT" sz="3600" dirty="0" smtClean="0"/>
              <a:t>. </a:t>
            </a:r>
            <a:r>
              <a:rPr lang="de-AT" sz="3600" dirty="0" err="1" smtClean="0"/>
              <a:t>operator</a:t>
            </a:r>
            <a:r>
              <a:rPr lang="de-AT" sz="3600" dirty="0" smtClean="0"/>
              <a:t> </a:t>
            </a:r>
          </a:p>
          <a:p>
            <a:r>
              <a:rPr lang="de-AT" sz="3600" dirty="0" smtClean="0"/>
              <a:t>[] </a:t>
            </a:r>
            <a:r>
              <a:rPr lang="de-AT" sz="3600" dirty="0" err="1" smtClean="0"/>
              <a:t>operator</a:t>
            </a:r>
            <a:endParaRPr lang="de-AT" sz="3600" dirty="0" smtClean="0"/>
          </a:p>
          <a:p>
            <a:pPr marL="457200" lvl="1" indent="0">
              <a:buNone/>
            </a:pPr>
            <a:endParaRPr lang="de-AT" sz="3200"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4291572" y="1459829"/>
            <a:ext cx="7900428" cy="5310243"/>
          </a:xfrm>
          <a:prstGeom prst="rect">
            <a:avLst/>
          </a:prstGeom>
        </p:spPr>
      </p:pic>
      <p:pic>
        <p:nvPicPr>
          <p:cNvPr id="5" name="Grafik 4"/>
          <p:cNvPicPr>
            <a:picLocks noChangeAspect="1"/>
          </p:cNvPicPr>
          <p:nvPr/>
        </p:nvPicPr>
        <p:blipFill>
          <a:blip r:embed="rId3"/>
          <a:stretch>
            <a:fillRect/>
          </a:stretch>
        </p:blipFill>
        <p:spPr>
          <a:xfrm>
            <a:off x="8469024" y="3878191"/>
            <a:ext cx="3400425" cy="2590800"/>
          </a:xfrm>
          <a:prstGeom prst="rect">
            <a:avLst/>
          </a:prstGeom>
        </p:spPr>
      </p:pic>
    </p:spTree>
    <p:extLst>
      <p:ext uri="{BB962C8B-B14F-4D97-AF65-F5344CB8AC3E}">
        <p14:creationId xmlns:p14="http://schemas.microsoft.com/office/powerpoint/2010/main" val="2807593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Index Operator</a:t>
            </a:r>
            <a:endParaRPr lang="de-AT" dirty="0"/>
          </a:p>
        </p:txBody>
      </p:sp>
      <p:sp>
        <p:nvSpPr>
          <p:cNvPr id="3" name="Inhaltsplatzhalter 2"/>
          <p:cNvSpPr>
            <a:spLocks noGrp="1"/>
          </p:cNvSpPr>
          <p:nvPr>
            <p:ph sz="quarter" idx="12"/>
          </p:nvPr>
        </p:nvSpPr>
        <p:spPr/>
        <p:txBody>
          <a:bodyPr/>
          <a:lstStyle/>
          <a:p>
            <a:r>
              <a:rPr lang="de-AT" dirty="0" smtClean="0"/>
              <a:t>Operand wird nach </a:t>
            </a:r>
            <a:r>
              <a:rPr lang="de-AT" dirty="0" err="1" smtClean="0"/>
              <a:t>string</a:t>
            </a:r>
            <a:r>
              <a:rPr lang="de-AT" dirty="0" smtClean="0"/>
              <a:t> konvertiert</a:t>
            </a:r>
          </a:p>
          <a:p>
            <a:pPr lvl="1"/>
            <a:r>
              <a:rPr lang="de-AT" dirty="0" smtClean="0"/>
              <a:t>type-</a:t>
            </a:r>
            <a:r>
              <a:rPr lang="de-AT" dirty="0" err="1" smtClean="0"/>
              <a:t>casted</a:t>
            </a:r>
            <a:endParaRPr lang="de-AT" dirty="0" smtClean="0"/>
          </a:p>
          <a:p>
            <a:r>
              <a:rPr lang="de-AT" dirty="0" smtClean="0"/>
              <a:t>Nicht immer was man erwartet:</a:t>
            </a:r>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02506" y="42957"/>
            <a:ext cx="7338291" cy="6613339"/>
          </a:xfrm>
          <a:prstGeom prst="rect">
            <a:avLst/>
          </a:prstGeom>
        </p:spPr>
      </p:pic>
      <p:pic>
        <p:nvPicPr>
          <p:cNvPr id="5" name="Grafik 4"/>
          <p:cNvPicPr>
            <a:picLocks noChangeAspect="1"/>
          </p:cNvPicPr>
          <p:nvPr/>
        </p:nvPicPr>
        <p:blipFill>
          <a:blip r:embed="rId3"/>
          <a:stretch>
            <a:fillRect/>
          </a:stretch>
        </p:blipFill>
        <p:spPr>
          <a:xfrm>
            <a:off x="7637750" y="1200531"/>
            <a:ext cx="3400425" cy="3571875"/>
          </a:xfrm>
          <a:prstGeom prst="rect">
            <a:avLst/>
          </a:prstGeom>
        </p:spPr>
      </p:pic>
      <p:sp>
        <p:nvSpPr>
          <p:cNvPr id="6" name="Rechteck 5"/>
          <p:cNvSpPr/>
          <p:nvPr/>
        </p:nvSpPr>
        <p:spPr>
          <a:xfrm>
            <a:off x="8691418" y="2657856"/>
            <a:ext cx="1034473" cy="464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141853" y="4001294"/>
            <a:ext cx="2193638" cy="330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68387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6326" y="2530543"/>
            <a:ext cx="7435813" cy="4327457"/>
          </a:xfrm>
          <a:prstGeom prst="rect">
            <a:avLst/>
          </a:prstGeom>
        </p:spPr>
      </p:pic>
      <p:sp>
        <p:nvSpPr>
          <p:cNvPr id="2" name="Titel 1"/>
          <p:cNvSpPr>
            <a:spLocks noGrp="1"/>
          </p:cNvSpPr>
          <p:nvPr>
            <p:ph type="title"/>
          </p:nvPr>
        </p:nvSpPr>
        <p:spPr/>
        <p:txBody>
          <a:bodyPr/>
          <a:lstStyle/>
          <a:p>
            <a:r>
              <a:rPr lang="de-AT" dirty="0" smtClean="0"/>
              <a:t>Objektverweise</a:t>
            </a:r>
            <a:endParaRPr lang="de-AT" dirty="0"/>
          </a:p>
        </p:txBody>
      </p:sp>
      <p:sp>
        <p:nvSpPr>
          <p:cNvPr id="3" name="Inhaltsplatzhalter 2"/>
          <p:cNvSpPr>
            <a:spLocks noGrp="1"/>
          </p:cNvSpPr>
          <p:nvPr>
            <p:ph sz="quarter" idx="12"/>
          </p:nvPr>
        </p:nvSpPr>
        <p:spPr/>
        <p:txBody>
          <a:bodyPr/>
          <a:lstStyle/>
          <a:p>
            <a:r>
              <a:rPr lang="de-AT" sz="3200" dirty="0" smtClean="0"/>
              <a:t>Variablen haben Referenz-Semantik</a:t>
            </a:r>
          </a:p>
          <a:p>
            <a:pPr lvl="1"/>
            <a:r>
              <a:rPr lang="de-AT" sz="2800" dirty="0" smtClean="0"/>
              <a:t>D.h. Mehrere Variablen können auf das gleiche Objekt zeigen</a:t>
            </a:r>
          </a:p>
          <a:p>
            <a:pPr marL="0" indent="0">
              <a:buNone/>
            </a:pPr>
            <a:endParaRPr lang="de-AT" sz="3200" dirty="0"/>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274013" y="3071038"/>
            <a:ext cx="3400425" cy="2438400"/>
          </a:xfrm>
          <a:prstGeom prst="rect">
            <a:avLst/>
          </a:prstGeom>
        </p:spPr>
      </p:pic>
    </p:spTree>
    <p:extLst>
      <p:ext uri="{BB962C8B-B14F-4D97-AF65-F5344CB8AC3E}">
        <p14:creationId xmlns:p14="http://schemas.microsoft.com/office/powerpoint/2010/main" val="2473486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Was ist JavaScript?</a:t>
            </a:r>
            <a:endParaRPr lang="de-AT" dirty="0"/>
          </a:p>
        </p:txBody>
      </p:sp>
      <p:sp>
        <p:nvSpPr>
          <p:cNvPr id="3" name="Inhaltsplatzhalter 2"/>
          <p:cNvSpPr>
            <a:spLocks noGrp="1"/>
          </p:cNvSpPr>
          <p:nvPr>
            <p:ph sz="quarter" idx="12"/>
          </p:nvPr>
        </p:nvSpPr>
        <p:spPr/>
        <p:txBody>
          <a:bodyPr/>
          <a:lstStyle/>
          <a:p>
            <a:r>
              <a:rPr lang="de-AT" sz="2800" dirty="0" smtClean="0"/>
              <a:t>Skriptsprache des „Web“</a:t>
            </a:r>
          </a:p>
          <a:p>
            <a:r>
              <a:rPr lang="de-AT" sz="2800" dirty="0" smtClean="0"/>
              <a:t>Ursprünglich für dynamisches HTML in Webbrowsern</a:t>
            </a:r>
          </a:p>
          <a:p>
            <a:r>
              <a:rPr lang="de-AT" sz="2800" dirty="0" smtClean="0"/>
              <a:t>Heute weite Verbreitung in anderen Umgebungen</a:t>
            </a:r>
          </a:p>
          <a:p>
            <a:pPr lvl="1"/>
            <a:r>
              <a:rPr lang="de-AT" sz="2400" dirty="0" smtClean="0"/>
              <a:t>Server-Seitiges JS (</a:t>
            </a:r>
            <a:r>
              <a:rPr lang="de-AT" sz="2400" dirty="0" err="1" smtClean="0"/>
              <a:t>nodejs</a:t>
            </a:r>
            <a:r>
              <a:rPr lang="de-AT" sz="2400" dirty="0" smtClean="0"/>
              <a:t>)</a:t>
            </a:r>
          </a:p>
          <a:p>
            <a:pPr lvl="1"/>
            <a:r>
              <a:rPr lang="de-AT" sz="2400" dirty="0" smtClean="0"/>
              <a:t>JS für Micro-</a:t>
            </a:r>
            <a:r>
              <a:rPr lang="de-AT" sz="2400" dirty="0" err="1" smtClean="0"/>
              <a:t>Processor</a:t>
            </a:r>
            <a:r>
              <a:rPr lang="de-AT" sz="2400" dirty="0" smtClean="0"/>
              <a:t> (</a:t>
            </a:r>
            <a:r>
              <a:rPr lang="de-AT" sz="2400" dirty="0" err="1" smtClean="0"/>
              <a:t>Espruino</a:t>
            </a:r>
            <a:r>
              <a:rPr lang="de-AT" sz="2400" dirty="0" smtClean="0"/>
              <a:t>)</a:t>
            </a:r>
          </a:p>
          <a:p>
            <a:pPr lvl="1"/>
            <a:r>
              <a:rPr lang="de-AT" sz="2400" dirty="0" smtClean="0"/>
              <a:t>Client-seitige Tools (z.B. </a:t>
            </a:r>
            <a:r>
              <a:rPr lang="de-AT" sz="2400" dirty="0" err="1" smtClean="0"/>
              <a:t>Azure</a:t>
            </a:r>
            <a:r>
              <a:rPr lang="de-AT" sz="2400" dirty="0" smtClean="0"/>
              <a:t> Cross-</a:t>
            </a:r>
            <a:r>
              <a:rPr lang="de-AT" sz="2400" dirty="0" err="1" smtClean="0"/>
              <a:t>plaform</a:t>
            </a:r>
            <a:r>
              <a:rPr lang="de-AT" sz="2400" dirty="0" smtClean="0"/>
              <a:t> </a:t>
            </a:r>
            <a:r>
              <a:rPr lang="de-AT" sz="2400" dirty="0" err="1" smtClean="0"/>
              <a:t>tools</a:t>
            </a:r>
            <a:r>
              <a:rPr lang="de-AT" sz="2400" dirty="0"/>
              <a:t>)</a:t>
            </a:r>
          </a:p>
        </p:txBody>
      </p:sp>
      <p:sp>
        <p:nvSpPr>
          <p:cNvPr id="5" name="Text Placeholder 4"/>
          <p:cNvSpPr>
            <a:spLocks noGrp="1"/>
          </p:cNvSpPr>
          <p:nvPr>
            <p:ph type="body" sz="quarter" idx="23"/>
          </p:nvPr>
        </p:nvSpPr>
        <p:spPr/>
        <p:txBody>
          <a:bodyPr/>
          <a:lstStyle/>
          <a:p>
            <a:endParaRPr lang="de-AT"/>
          </a:p>
        </p:txBody>
      </p:sp>
      <p:pic>
        <p:nvPicPr>
          <p:cNvPr id="4" name="Picture 8" descr="Unofficial JavaScript logo 2.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0210" y="922918"/>
            <a:ext cx="2077314" cy="20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26667"/>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Über Properties iterieren</a:t>
            </a:r>
            <a:endParaRPr lang="de-AT" dirty="0"/>
          </a:p>
        </p:txBody>
      </p:sp>
      <p:sp>
        <p:nvSpPr>
          <p:cNvPr id="3" name="Inhaltsplatzhalter 2"/>
          <p:cNvSpPr>
            <a:spLocks noGrp="1"/>
          </p:cNvSpPr>
          <p:nvPr>
            <p:ph sz="quarter" idx="12"/>
          </p:nvPr>
        </p:nvSpPr>
        <p:spPr/>
        <p:txBody>
          <a:bodyPr/>
          <a:lstStyle/>
          <a:p>
            <a:r>
              <a:rPr lang="de-AT" dirty="0" smtClean="0"/>
              <a:t>Siehe </a:t>
            </a:r>
            <a:r>
              <a:rPr lang="de-AT" dirty="0" err="1" smtClean="0"/>
              <a:t>for</a:t>
            </a:r>
            <a:r>
              <a:rPr lang="de-AT" dirty="0" smtClean="0"/>
              <a:t>… in</a:t>
            </a:r>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4203393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Properties löschen</a:t>
            </a:r>
            <a:endParaRPr lang="de-AT" dirty="0"/>
          </a:p>
        </p:txBody>
      </p:sp>
      <p:sp>
        <p:nvSpPr>
          <p:cNvPr id="3" name="Inhaltsplatzhalter 2"/>
          <p:cNvSpPr>
            <a:spLocks noGrp="1"/>
          </p:cNvSpPr>
          <p:nvPr>
            <p:ph sz="quarter" idx="12"/>
          </p:nvPr>
        </p:nvSpPr>
        <p:spPr/>
        <p:txBody>
          <a:bodyPr/>
          <a:lstStyle/>
          <a:p>
            <a:r>
              <a:rPr lang="de-AT" sz="2400" dirty="0" smtClean="0">
                <a:ln w="0"/>
                <a:effectLst>
                  <a:outerShdw blurRad="38100" dist="19050" dir="2700000" algn="tl" rotWithShape="0">
                    <a:schemeClr val="dk1">
                      <a:alpha val="40000"/>
                    </a:schemeClr>
                  </a:outerShdw>
                </a:effectLst>
              </a:rPr>
              <a:t> </a:t>
            </a:r>
            <a:r>
              <a:rPr lang="de-AT" sz="2400" dirty="0" err="1" smtClean="0">
                <a:ln w="0"/>
                <a:solidFill>
                  <a:schemeClr val="accent1"/>
                </a:solidFill>
                <a:effectLst>
                  <a:outerShdw blurRad="38100" dist="25400" dir="5400000" algn="ctr" rotWithShape="0">
                    <a:srgbClr val="6E747A">
                      <a:alpha val="43000"/>
                    </a:srgbClr>
                  </a:outerShdw>
                </a:effectLst>
              </a:rPr>
              <a:t>delete</a:t>
            </a:r>
            <a:r>
              <a:rPr lang="de-AT" sz="2400" dirty="0" smtClean="0"/>
              <a:t> Schlüsselwort</a:t>
            </a:r>
          </a:p>
          <a:p>
            <a:pPr lvl="1"/>
            <a:r>
              <a:rPr lang="de-AT" sz="2000" dirty="0" smtClean="0"/>
              <a:t>kein </a:t>
            </a:r>
            <a:r>
              <a:rPr lang="de-AT" sz="2000" dirty="0" err="1" smtClean="0"/>
              <a:t>Destruktor</a:t>
            </a:r>
            <a:r>
              <a:rPr lang="de-AT" sz="2000" dirty="0" smtClean="0"/>
              <a:t>!</a:t>
            </a:r>
          </a:p>
          <a:p>
            <a:r>
              <a:rPr lang="de-AT" sz="2400" dirty="0" smtClean="0"/>
              <a:t>Löscht Eigenschaft komplett</a:t>
            </a:r>
          </a:p>
          <a:p>
            <a:pPr lvl="1"/>
            <a:r>
              <a:rPr lang="de-AT" sz="2000" dirty="0" smtClean="0"/>
              <a:t>Nicht mehr iterierbar</a:t>
            </a:r>
          </a:p>
          <a:p>
            <a:r>
              <a:rPr lang="de-AT" sz="2400" dirty="0" smtClean="0"/>
              <a:t>= </a:t>
            </a:r>
            <a:r>
              <a:rPr lang="de-AT" sz="2400" dirty="0" err="1" smtClean="0"/>
              <a:t>undefined</a:t>
            </a:r>
            <a:r>
              <a:rPr lang="de-AT" sz="2400" dirty="0" smtClean="0"/>
              <a:t> setzen</a:t>
            </a:r>
          </a:p>
          <a:p>
            <a:pPr lvl="1"/>
            <a:r>
              <a:rPr lang="de-AT" sz="2000" dirty="0" err="1" smtClean="0"/>
              <a:t>weiterin</a:t>
            </a:r>
            <a:r>
              <a:rPr lang="de-AT" sz="2000" dirty="0" smtClean="0"/>
              <a:t> iterierbar</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252864" y="1609901"/>
            <a:ext cx="6939136" cy="4478449"/>
          </a:xfrm>
          <a:prstGeom prst="rect">
            <a:avLst/>
          </a:prstGeom>
        </p:spPr>
      </p:pic>
      <p:pic>
        <p:nvPicPr>
          <p:cNvPr id="5" name="Grafik 4"/>
          <p:cNvPicPr>
            <a:picLocks noChangeAspect="1"/>
          </p:cNvPicPr>
          <p:nvPr/>
        </p:nvPicPr>
        <p:blipFill>
          <a:blip r:embed="rId3"/>
          <a:stretch>
            <a:fillRect/>
          </a:stretch>
        </p:blipFill>
        <p:spPr>
          <a:xfrm>
            <a:off x="8627545" y="3476625"/>
            <a:ext cx="3400425" cy="3381375"/>
          </a:xfrm>
          <a:prstGeom prst="rect">
            <a:avLst/>
          </a:prstGeom>
        </p:spPr>
      </p:pic>
    </p:spTree>
    <p:extLst>
      <p:ext uri="{BB962C8B-B14F-4D97-AF65-F5344CB8AC3E}">
        <p14:creationId xmlns:p14="http://schemas.microsoft.com/office/powerpoint/2010/main" val="771786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a:t>
            </a:r>
            <a:endParaRPr lang="de-AT" dirty="0"/>
          </a:p>
        </p:txBody>
      </p:sp>
      <p:sp>
        <p:nvSpPr>
          <p:cNvPr id="3" name="Inhaltsplatzhalter 2"/>
          <p:cNvSpPr>
            <a:spLocks noGrp="1"/>
          </p:cNvSpPr>
          <p:nvPr>
            <p:ph sz="quarter" idx="12"/>
          </p:nvPr>
        </p:nvSpPr>
        <p:spPr/>
        <p:txBody>
          <a:bodyPr>
            <a:normAutofit/>
          </a:bodyPr>
          <a:lstStyle/>
          <a:p>
            <a:r>
              <a:rPr lang="de-AT" dirty="0" smtClean="0"/>
              <a:t>Sortierte Kollektion von Elementen</a:t>
            </a:r>
          </a:p>
          <a:p>
            <a:pPr lvl="1"/>
            <a:r>
              <a:rPr lang="de-AT" dirty="0" smtClean="0"/>
              <a:t>Position eines Elements = Index</a:t>
            </a:r>
          </a:p>
          <a:p>
            <a:r>
              <a:rPr lang="de-AT" dirty="0" smtClean="0"/>
              <a:t>Jedes Element kann beliebigen Typ haben</a:t>
            </a:r>
          </a:p>
          <a:p>
            <a:r>
              <a:rPr lang="de-AT" dirty="0" smtClean="0"/>
              <a:t>Themen:</a:t>
            </a:r>
          </a:p>
          <a:p>
            <a:pPr lvl="1"/>
            <a:r>
              <a:rPr lang="de-AT" dirty="0" smtClean="0"/>
              <a:t>Array </a:t>
            </a:r>
            <a:r>
              <a:rPr lang="de-AT" dirty="0" err="1" smtClean="0"/>
              <a:t>Literal</a:t>
            </a:r>
            <a:endParaRPr lang="de-AT" dirty="0" smtClean="0"/>
          </a:p>
          <a:p>
            <a:pPr lvl="1"/>
            <a:r>
              <a:rPr lang="de-AT" dirty="0" smtClean="0"/>
              <a:t>Elementzugriff</a:t>
            </a:r>
          </a:p>
          <a:p>
            <a:pPr lvl="1"/>
            <a:r>
              <a:rPr lang="de-AT" dirty="0" smtClean="0"/>
              <a:t>Iteration</a:t>
            </a:r>
          </a:p>
          <a:p>
            <a:pPr lvl="1"/>
            <a:r>
              <a:rPr lang="de-AT" dirty="0" smtClean="0"/>
              <a:t>Elemente hinzufügen / entfernen</a:t>
            </a:r>
          </a:p>
          <a:p>
            <a:pPr lvl="1"/>
            <a:r>
              <a:rPr lang="de-AT" dirty="0" smtClean="0"/>
              <a:t>Weitere Infos</a:t>
            </a:r>
          </a:p>
          <a:p>
            <a:pPr lvl="2"/>
            <a:r>
              <a:rPr lang="de-AT" dirty="0" smtClean="0"/>
              <a:t>Arrays </a:t>
            </a:r>
            <a:r>
              <a:rPr lang="de-AT" dirty="0"/>
              <a:t>sind auch </a:t>
            </a:r>
            <a:r>
              <a:rPr lang="de-AT" dirty="0" smtClean="0"/>
              <a:t>Objekte</a:t>
            </a:r>
          </a:p>
          <a:p>
            <a:pPr lvl="2"/>
            <a:r>
              <a:rPr lang="de-AT" dirty="0" err="1" smtClean="0"/>
              <a:t>Sparse</a:t>
            </a:r>
            <a:r>
              <a:rPr lang="de-AT" dirty="0" smtClean="0"/>
              <a:t> Arrays</a:t>
            </a:r>
            <a:endParaRPr lang="de-AT" dirty="0"/>
          </a:p>
          <a:p>
            <a:pPr lvl="1"/>
            <a:endParaRPr lang="de-AT" dirty="0" smtClean="0"/>
          </a:p>
          <a:p>
            <a:pPr lvl="1"/>
            <a:endParaRPr lang="de-AT" dirty="0" smtClean="0"/>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1624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Eckige Klammern … []</a:t>
            </a:r>
          </a:p>
          <a:p>
            <a:r>
              <a:rPr lang="de-AT" sz="2400" dirty="0" smtClean="0"/>
              <a:t>Mit Inhalt: ["Apfel", "Banane", "Birne"]</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2809173"/>
            <a:ext cx="9020087" cy="4739941"/>
          </a:xfrm>
          <a:prstGeom prst="rect">
            <a:avLst/>
          </a:prstGeom>
        </p:spPr>
      </p:pic>
    </p:spTree>
    <p:extLst>
      <p:ext uri="{BB962C8B-B14F-4D97-AF65-F5344CB8AC3E}">
        <p14:creationId xmlns:p14="http://schemas.microsoft.com/office/powerpoint/2010/main" val="305659426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 modifizieren</a:t>
            </a:r>
            <a:endParaRPr lang="de-AT" dirty="0"/>
          </a:p>
        </p:txBody>
      </p:sp>
      <p:sp>
        <p:nvSpPr>
          <p:cNvPr id="3" name="Inhaltsplatzhalter 2"/>
          <p:cNvSpPr>
            <a:spLocks noGrp="1"/>
          </p:cNvSpPr>
          <p:nvPr>
            <p:ph sz="quarter" idx="12"/>
          </p:nvPr>
        </p:nvSpPr>
        <p:spPr/>
        <p:txBody>
          <a:bodyPr/>
          <a:lstStyle/>
          <a:p>
            <a:r>
              <a:rPr lang="de-AT" sz="2800" dirty="0" smtClean="0"/>
              <a:t>push / </a:t>
            </a:r>
            <a:r>
              <a:rPr lang="de-AT" sz="2800" dirty="0" err="1" smtClean="0"/>
              <a:t>pop</a:t>
            </a:r>
            <a:endParaRPr lang="de-AT" sz="2800" dirty="0" smtClean="0"/>
          </a:p>
          <a:p>
            <a:pPr lvl="1"/>
            <a:r>
              <a:rPr lang="de-AT" sz="2400" dirty="0" smtClean="0"/>
              <a:t>Hinzufügen / entfernen am Ende</a:t>
            </a:r>
          </a:p>
          <a:p>
            <a:r>
              <a:rPr lang="de-AT" sz="2800" dirty="0" err="1" smtClean="0"/>
              <a:t>reverse</a:t>
            </a:r>
            <a:endParaRPr lang="de-AT" sz="2800" dirty="0" smtClean="0"/>
          </a:p>
          <a:p>
            <a:r>
              <a:rPr lang="de-AT" sz="2800" dirty="0" err="1" smtClean="0"/>
              <a:t>sort</a:t>
            </a:r>
            <a:endParaRPr lang="de-AT" sz="2800" dirty="0" smtClean="0"/>
          </a:p>
          <a:p>
            <a:r>
              <a:rPr lang="de-AT" sz="2800" dirty="0" err="1" smtClean="0"/>
              <a:t>concat</a:t>
            </a:r>
            <a:endParaRPr lang="de-AT" sz="2800" dirty="0" smtClean="0"/>
          </a:p>
          <a:p>
            <a:r>
              <a:rPr lang="de-AT" sz="2800" dirty="0" err="1" smtClean="0"/>
              <a:t>shift</a:t>
            </a:r>
            <a:r>
              <a:rPr lang="de-AT" sz="2800" dirty="0" smtClean="0"/>
              <a:t> / </a:t>
            </a:r>
            <a:r>
              <a:rPr lang="de-AT" sz="2800" dirty="0" err="1" smtClean="0"/>
              <a:t>unshift</a:t>
            </a:r>
            <a:endParaRPr lang="de-AT" sz="2800" dirty="0" smtClean="0"/>
          </a:p>
          <a:p>
            <a:r>
              <a:rPr lang="de-AT" sz="2800" dirty="0" smtClean="0"/>
              <a:t>slice</a:t>
            </a:r>
          </a:p>
          <a:p>
            <a:r>
              <a:rPr lang="de-AT" sz="2800" dirty="0" err="1" smtClean="0"/>
              <a:t>splice</a:t>
            </a:r>
            <a:endParaRPr lang="de-AT" sz="2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01392047"/>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Push / Pop</a:t>
            </a:r>
            <a:endParaRPr lang="de-AT" dirty="0"/>
          </a:p>
        </p:txBody>
      </p:sp>
      <p:sp>
        <p:nvSpPr>
          <p:cNvPr id="3" name="Inhaltsplatzhalter 2"/>
          <p:cNvSpPr>
            <a:spLocks noGrp="1"/>
          </p:cNvSpPr>
          <p:nvPr>
            <p:ph sz="quarter" idx="12"/>
          </p:nvPr>
        </p:nvSpPr>
        <p:spPr/>
        <p:txBody>
          <a:bodyPr/>
          <a:lstStyle/>
          <a:p>
            <a:r>
              <a:rPr lang="de-AT" sz="3600" dirty="0" smtClean="0"/>
              <a:t>Stack Operationen</a:t>
            </a:r>
          </a:p>
          <a:p>
            <a:r>
              <a:rPr lang="de-AT" sz="3600" dirty="0" smtClean="0"/>
              <a:t>Push fügt ein oder mehrere Elemente hinzu</a:t>
            </a:r>
          </a:p>
          <a:p>
            <a:pPr lvl="1"/>
            <a:r>
              <a:rPr lang="de-AT" sz="3200" dirty="0" smtClean="0"/>
              <a:t> gibt neue Länge zurück</a:t>
            </a:r>
          </a:p>
          <a:p>
            <a:r>
              <a:rPr lang="de-AT" sz="3600" dirty="0" smtClean="0"/>
              <a:t>Pop entfernt letztes Element</a:t>
            </a:r>
          </a:p>
          <a:p>
            <a:pPr lvl="1"/>
            <a:r>
              <a:rPr lang="de-AT" sz="3200" dirty="0" smtClean="0"/>
              <a:t>gibt entferntes Element zurück</a:t>
            </a:r>
            <a:endParaRPr lang="de-AT" sz="32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66052" y="4998096"/>
            <a:ext cx="10862995" cy="5134732"/>
          </a:xfrm>
          <a:prstGeom prst="rect">
            <a:avLst/>
          </a:prstGeom>
        </p:spPr>
      </p:pic>
    </p:spTree>
    <p:extLst>
      <p:ext uri="{BB962C8B-B14F-4D97-AF65-F5344CB8AC3E}">
        <p14:creationId xmlns:p14="http://schemas.microsoft.com/office/powerpoint/2010/main" val="32226221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7.40741E-7 L -0.64049 -0.65579 " pathEditMode="relative" rAng="0" ptsTypes="AA">
                                      <p:cBhvr>
                                        <p:cTn id="6" dur="500" fill="hold"/>
                                        <p:tgtEl>
                                          <p:spTgt spid="5"/>
                                        </p:tgtEl>
                                        <p:attrNameLst>
                                          <p:attrName>ppt_x</p:attrName>
                                          <p:attrName>ppt_y</p:attrName>
                                        </p:attrNameLst>
                                      </p:cBhvr>
                                      <p:rCtr x="-32031" y="-3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reverse</a:t>
            </a:r>
            <a:endParaRPr lang="de-AT" dirty="0"/>
          </a:p>
        </p:txBody>
      </p:sp>
      <p:sp>
        <p:nvSpPr>
          <p:cNvPr id="3" name="Inhaltsplatzhalter 2"/>
          <p:cNvSpPr>
            <a:spLocks noGrp="1"/>
          </p:cNvSpPr>
          <p:nvPr>
            <p:ph sz="quarter" idx="12"/>
          </p:nvPr>
        </p:nvSpPr>
        <p:spPr/>
        <p:txBody>
          <a:bodyPr/>
          <a:lstStyle/>
          <a:p>
            <a:r>
              <a:rPr lang="de-AT" sz="4000" dirty="0" smtClean="0"/>
              <a:t>Invertiert die Reihenfolge der Elemente</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69332" y="2659982"/>
            <a:ext cx="6934200" cy="2019300"/>
          </a:xfrm>
          <a:prstGeom prst="rect">
            <a:avLst/>
          </a:prstGeom>
        </p:spPr>
      </p:pic>
    </p:spTree>
    <p:extLst>
      <p:ext uri="{BB962C8B-B14F-4D97-AF65-F5344CB8AC3E}">
        <p14:creationId xmlns:p14="http://schemas.microsoft.com/office/powerpoint/2010/main" val="999684074"/>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sort</a:t>
            </a:r>
            <a:endParaRPr lang="de-AT" dirty="0"/>
          </a:p>
        </p:txBody>
      </p:sp>
      <p:sp>
        <p:nvSpPr>
          <p:cNvPr id="3" name="Inhaltsplatzhalter 2"/>
          <p:cNvSpPr>
            <a:spLocks noGrp="1"/>
          </p:cNvSpPr>
          <p:nvPr>
            <p:ph sz="quarter" idx="12"/>
          </p:nvPr>
        </p:nvSpPr>
        <p:spPr/>
        <p:txBody>
          <a:bodyPr/>
          <a:lstStyle/>
          <a:p>
            <a:r>
              <a:rPr lang="de-AT" sz="2800" dirty="0" smtClean="0"/>
              <a:t>Sortiert die Elemente</a:t>
            </a:r>
            <a:endParaRPr lang="de-AT" sz="2800" dirty="0"/>
          </a:p>
          <a:p>
            <a:pPr lvl="1"/>
            <a:r>
              <a:rPr lang="de-AT" sz="2400" dirty="0" smtClean="0"/>
              <a:t>Alphabetisch</a:t>
            </a:r>
          </a:p>
          <a:p>
            <a:pPr lvl="1"/>
            <a:r>
              <a:rPr lang="de-AT" sz="2400" dirty="0" smtClean="0"/>
              <a:t>Oder nach eigener Funktion</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237787"/>
            <a:ext cx="9761871" cy="3530155"/>
          </a:xfrm>
          <a:prstGeom prst="rect">
            <a:avLst/>
          </a:prstGeom>
        </p:spPr>
      </p:pic>
    </p:spTree>
    <p:extLst>
      <p:ext uri="{BB962C8B-B14F-4D97-AF65-F5344CB8AC3E}">
        <p14:creationId xmlns:p14="http://schemas.microsoft.com/office/powerpoint/2010/main" val="2810171936"/>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concat</a:t>
            </a:r>
            <a:endParaRPr lang="de-AT" dirty="0"/>
          </a:p>
        </p:txBody>
      </p:sp>
      <p:sp>
        <p:nvSpPr>
          <p:cNvPr id="3" name="Inhaltsplatzhalter 2"/>
          <p:cNvSpPr>
            <a:spLocks noGrp="1"/>
          </p:cNvSpPr>
          <p:nvPr>
            <p:ph sz="quarter" idx="12"/>
          </p:nvPr>
        </p:nvSpPr>
        <p:spPr/>
        <p:txBody>
          <a:bodyPr/>
          <a:lstStyle/>
          <a:p>
            <a:r>
              <a:rPr lang="de-AT" sz="2800" dirty="0" smtClean="0"/>
              <a:t>Erzeugt ein neues Arrays bestehend aus dem alten und dem neuen Array</a:t>
            </a:r>
          </a:p>
          <a:p>
            <a:pPr lvl="1"/>
            <a:r>
              <a:rPr lang="de-AT" sz="2400" dirty="0" err="1" smtClean="0"/>
              <a:t>a.concat</a:t>
            </a:r>
            <a:r>
              <a:rPr lang="de-AT" sz="2400" dirty="0" smtClean="0"/>
              <a:t>(b) =&gt; [&lt;</a:t>
            </a:r>
            <a:r>
              <a:rPr lang="de-AT" sz="2400" dirty="0" err="1" smtClean="0"/>
              <a:t>elemente</a:t>
            </a:r>
            <a:r>
              <a:rPr lang="de-AT" sz="2400" dirty="0" smtClean="0"/>
              <a:t> von a&gt;,&lt;</a:t>
            </a:r>
            <a:r>
              <a:rPr lang="de-AT" sz="2400" dirty="0" err="1" smtClean="0"/>
              <a:t>elemente</a:t>
            </a:r>
            <a:r>
              <a:rPr lang="de-AT" sz="2400" dirty="0" smtClean="0"/>
              <a:t> von b&gt;]</a:t>
            </a:r>
          </a:p>
          <a:p>
            <a:r>
              <a:rPr lang="de-AT" sz="2800" dirty="0" err="1" smtClean="0"/>
              <a:t>Is</a:t>
            </a:r>
            <a:r>
              <a:rPr lang="de-AT" sz="2800" dirty="0" smtClean="0"/>
              <a:t> angefügtes Element ein Array -&gt; </a:t>
            </a:r>
            <a:r>
              <a:rPr lang="de-AT" sz="2800" dirty="0" err="1" smtClean="0"/>
              <a:t>elemente</a:t>
            </a:r>
            <a:r>
              <a:rPr lang="de-AT" sz="2800" dirty="0" smtClean="0"/>
              <a:t> des Arrays werden angefügt</a:t>
            </a:r>
          </a:p>
          <a:p>
            <a:pPr lvl="1"/>
            <a:r>
              <a:rPr lang="de-AT" sz="2400" dirty="0" smtClean="0"/>
              <a:t>Nicht rekursiv.</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900736" y="5083593"/>
            <a:ext cx="10387263" cy="3385964"/>
          </a:xfrm>
          <a:prstGeom prst="rect">
            <a:avLst/>
          </a:prstGeom>
        </p:spPr>
      </p:pic>
    </p:spTree>
    <p:extLst>
      <p:ext uri="{BB962C8B-B14F-4D97-AF65-F5344CB8AC3E}">
        <p14:creationId xmlns:p14="http://schemas.microsoft.com/office/powerpoint/2010/main" val="97892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96296E-6 L -0.60456 -0.55092 " pathEditMode="relative" rAng="0" ptsTypes="AA">
                                      <p:cBhvr>
                                        <p:cTn id="6" dur="2000" fill="hold"/>
                                        <p:tgtEl>
                                          <p:spTgt spid="4"/>
                                        </p:tgtEl>
                                        <p:attrNameLst>
                                          <p:attrName>ppt_x</p:attrName>
                                          <p:attrName>ppt_y</p:attrName>
                                        </p:attrNameLst>
                                      </p:cBhvr>
                                      <p:rCtr x="-30234" y="-2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shift</a:t>
            </a:r>
            <a:r>
              <a:rPr lang="de-AT" dirty="0" smtClean="0"/>
              <a:t> / </a:t>
            </a:r>
            <a:r>
              <a:rPr lang="de-AT" dirty="0" err="1" smtClean="0"/>
              <a:t>unshift</a:t>
            </a:r>
            <a:endParaRPr lang="de-AT" dirty="0"/>
          </a:p>
        </p:txBody>
      </p:sp>
      <p:sp>
        <p:nvSpPr>
          <p:cNvPr id="3" name="Inhaltsplatzhalter 2"/>
          <p:cNvSpPr>
            <a:spLocks noGrp="1"/>
          </p:cNvSpPr>
          <p:nvPr>
            <p:ph sz="quarter" idx="12"/>
          </p:nvPr>
        </p:nvSpPr>
        <p:spPr/>
        <p:txBody>
          <a:bodyPr/>
          <a:lstStyle/>
          <a:p>
            <a:r>
              <a:rPr lang="de-AT" dirty="0" smtClean="0"/>
              <a:t>Wie push / </a:t>
            </a:r>
            <a:r>
              <a:rPr lang="de-AT" dirty="0" err="1" smtClean="0"/>
              <a:t>pop</a:t>
            </a:r>
            <a:r>
              <a:rPr lang="de-AT" dirty="0" smtClean="0"/>
              <a:t> aber am Anfang des Arrays</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6362" y="2855505"/>
            <a:ext cx="9067800" cy="3543300"/>
          </a:xfrm>
          <a:prstGeom prst="rect">
            <a:avLst/>
          </a:prstGeom>
        </p:spPr>
      </p:pic>
    </p:spTree>
    <p:extLst>
      <p:ext uri="{BB962C8B-B14F-4D97-AF65-F5344CB8AC3E}">
        <p14:creationId xmlns:p14="http://schemas.microsoft.com/office/powerpoint/2010/main" val="4251892975"/>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Warum JavaScript?</a:t>
            </a:r>
            <a:endParaRPr lang="de-AT" dirty="0"/>
          </a:p>
        </p:txBody>
      </p:sp>
      <p:sp>
        <p:nvSpPr>
          <p:cNvPr id="3" name="Inhaltsplatzhalter 2"/>
          <p:cNvSpPr>
            <a:spLocks noGrp="1"/>
          </p:cNvSpPr>
          <p:nvPr>
            <p:ph sz="quarter" idx="12"/>
          </p:nvPr>
        </p:nvSpPr>
        <p:spPr/>
        <p:txBody>
          <a:bodyPr/>
          <a:lstStyle/>
          <a:p>
            <a:r>
              <a:rPr lang="de-AT" sz="2800" dirty="0" smtClean="0"/>
              <a:t>Weite Verbreitung durch das Web</a:t>
            </a:r>
          </a:p>
          <a:p>
            <a:pPr lvl="1"/>
            <a:r>
              <a:rPr lang="de-AT" sz="2400" dirty="0" smtClean="0"/>
              <a:t>Kaum noch Browser ohne JS Unterstützung*</a:t>
            </a:r>
          </a:p>
          <a:p>
            <a:r>
              <a:rPr lang="de-AT" sz="2800" dirty="0" smtClean="0"/>
              <a:t>Standardisiert: </a:t>
            </a:r>
            <a:r>
              <a:rPr lang="de-AT" sz="2800" dirty="0" err="1" smtClean="0"/>
              <a:t>ECMAScript</a:t>
            </a:r>
            <a:endParaRPr lang="de-AT" sz="2800" dirty="0" smtClean="0"/>
          </a:p>
          <a:p>
            <a:r>
              <a:rPr lang="de-AT" sz="2800" dirty="0" smtClean="0"/>
              <a:t>Viele technische Eigenheiten</a:t>
            </a:r>
          </a:p>
          <a:p>
            <a:pPr lvl="1"/>
            <a:r>
              <a:rPr lang="de-AT" sz="2400" dirty="0" err="1" smtClean="0"/>
              <a:t>this</a:t>
            </a:r>
            <a:r>
              <a:rPr lang="de-AT" sz="2400" dirty="0" smtClean="0"/>
              <a:t> </a:t>
            </a:r>
            <a:r>
              <a:rPr lang="de-AT" sz="2400" dirty="0" err="1" smtClean="0"/>
              <a:t>pointer</a:t>
            </a:r>
            <a:endParaRPr lang="de-AT" sz="2400" dirty="0" smtClean="0"/>
          </a:p>
          <a:p>
            <a:pPr lvl="1"/>
            <a:r>
              <a:rPr lang="de-AT" sz="2400" dirty="0" smtClean="0"/>
              <a:t>64-bit </a:t>
            </a:r>
            <a:r>
              <a:rPr lang="de-AT" sz="2400" dirty="0" err="1" smtClean="0"/>
              <a:t>floating</a:t>
            </a:r>
            <a:r>
              <a:rPr lang="de-AT" sz="2400" dirty="0" smtClean="0"/>
              <a:t> </a:t>
            </a:r>
            <a:r>
              <a:rPr lang="de-AT" sz="2400" dirty="0" err="1" smtClean="0"/>
              <a:t>point</a:t>
            </a:r>
            <a:r>
              <a:rPr lang="de-AT" sz="2400" dirty="0" smtClean="0"/>
              <a:t> zahlen</a:t>
            </a:r>
          </a:p>
          <a:p>
            <a:pPr lvl="1"/>
            <a:r>
              <a:rPr lang="de-AT" sz="2400" dirty="0" smtClean="0"/>
              <a:t>Source-code </a:t>
            </a:r>
            <a:r>
              <a:rPr lang="de-AT" sz="2400" dirty="0" err="1" smtClean="0"/>
              <a:t>only</a:t>
            </a:r>
            <a:r>
              <a:rPr lang="de-AT" sz="2400" dirty="0" smtClean="0"/>
              <a:t> (Interpreter-sprache)</a:t>
            </a:r>
          </a:p>
          <a:p>
            <a:r>
              <a:rPr lang="de-AT" sz="2800" dirty="0" smtClean="0"/>
              <a:t>„JavaScript </a:t>
            </a:r>
            <a:r>
              <a:rPr lang="de-AT" sz="2800" dirty="0" err="1" smtClean="0"/>
              <a:t>is</a:t>
            </a:r>
            <a:r>
              <a:rPr lang="de-AT" sz="2800" dirty="0" smtClean="0"/>
              <a:t> </a:t>
            </a:r>
            <a:r>
              <a:rPr lang="de-AT" sz="2800" dirty="0" err="1" smtClean="0"/>
              <a:t>the</a:t>
            </a:r>
            <a:r>
              <a:rPr lang="de-AT" sz="2800" dirty="0" smtClean="0"/>
              <a:t> </a:t>
            </a:r>
            <a:r>
              <a:rPr lang="de-AT" sz="2800" dirty="0" err="1" smtClean="0"/>
              <a:t>Assembly</a:t>
            </a:r>
            <a:r>
              <a:rPr lang="de-AT" sz="2800" dirty="0" smtClean="0"/>
              <a:t> </a:t>
            </a:r>
            <a:r>
              <a:rPr lang="de-AT" sz="2800" dirty="0" err="1" smtClean="0"/>
              <a:t>of</a:t>
            </a:r>
            <a:r>
              <a:rPr lang="de-AT" sz="2800" dirty="0" smtClean="0"/>
              <a:t> </a:t>
            </a:r>
            <a:r>
              <a:rPr lang="de-AT" sz="2800" dirty="0" err="1" smtClean="0"/>
              <a:t>the</a:t>
            </a:r>
            <a:r>
              <a:rPr lang="de-AT" sz="2800" dirty="0" smtClean="0"/>
              <a:t> Web“ – Scott </a:t>
            </a:r>
            <a:r>
              <a:rPr lang="de-AT" sz="2800" dirty="0" err="1" smtClean="0"/>
              <a:t>Hanselman</a:t>
            </a:r>
            <a:endParaRPr lang="de-AT" sz="2800" dirty="0" smtClean="0"/>
          </a:p>
          <a:p>
            <a:pPr lvl="1"/>
            <a:r>
              <a:rPr lang="de-AT" sz="2400" dirty="0" smtClean="0"/>
              <a:t>„Bessere“ Sprachen verwenden JavaScript als </a:t>
            </a:r>
            <a:r>
              <a:rPr lang="de-AT" sz="2400" dirty="0" err="1" smtClean="0"/>
              <a:t>Compile</a:t>
            </a:r>
            <a:r>
              <a:rPr lang="de-AT" sz="2400" dirty="0" smtClean="0"/>
              <a:t>-Target (</a:t>
            </a:r>
            <a:r>
              <a:rPr lang="de-AT" sz="2400" dirty="0" err="1" smtClean="0"/>
              <a:t>Transpiler</a:t>
            </a:r>
            <a:r>
              <a:rPr lang="de-AT" sz="2400" dirty="0" smtClean="0"/>
              <a:t>)</a:t>
            </a:r>
          </a:p>
          <a:p>
            <a:pPr lvl="1"/>
            <a:endParaRPr lang="de-AT" sz="2400" dirty="0" smtClean="0"/>
          </a:p>
          <a:p>
            <a:pPr lvl="1"/>
            <a:endParaRPr lang="de-AT" sz="24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4614232"/>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slice</a:t>
            </a:r>
            <a:endParaRPr lang="de-AT" dirty="0"/>
          </a:p>
        </p:txBody>
      </p:sp>
      <p:sp>
        <p:nvSpPr>
          <p:cNvPr id="3" name="Inhaltsplatzhalter 2"/>
          <p:cNvSpPr>
            <a:spLocks noGrp="1"/>
          </p:cNvSpPr>
          <p:nvPr>
            <p:ph sz="quarter" idx="12"/>
          </p:nvPr>
        </p:nvSpPr>
        <p:spPr/>
        <p:txBody>
          <a:bodyPr/>
          <a:lstStyle/>
          <a:p>
            <a:r>
              <a:rPr lang="de-AT" sz="3200" dirty="0" smtClean="0"/>
              <a:t>Gibt einen teil des Arrays zurück</a:t>
            </a:r>
          </a:p>
          <a:p>
            <a:pPr lvl="1"/>
            <a:r>
              <a:rPr lang="de-AT" sz="2800" dirty="0" smtClean="0"/>
              <a:t>Halb-offenes Intervall</a:t>
            </a:r>
          </a:p>
          <a:p>
            <a:pPr lvl="1"/>
            <a:r>
              <a:rPr lang="de-AT" sz="2800" dirty="0"/>
              <a:t> [</a:t>
            </a:r>
            <a:r>
              <a:rPr lang="de-AT" sz="2800" dirty="0" err="1"/>
              <a:t>startIndex</a:t>
            </a:r>
            <a:r>
              <a:rPr lang="de-AT" sz="2800" dirty="0"/>
              <a:t>, </a:t>
            </a:r>
            <a:r>
              <a:rPr lang="de-AT" sz="2800" dirty="0" err="1"/>
              <a:t>endIndex</a:t>
            </a:r>
            <a:r>
              <a:rPr lang="de-AT" sz="2800" dirty="0"/>
              <a:t>[</a:t>
            </a:r>
          </a:p>
          <a:p>
            <a:pPr marL="457200" lvl="1" indent="0">
              <a:buNone/>
            </a:pPr>
            <a:endParaRPr lang="de-AT" sz="2800" dirty="0" smtClean="0"/>
          </a:p>
          <a:p>
            <a:r>
              <a:rPr lang="de-AT" sz="3200" dirty="0" smtClean="0"/>
              <a:t>slice(</a:t>
            </a:r>
            <a:r>
              <a:rPr lang="de-AT" sz="3200" dirty="0" err="1" smtClean="0"/>
              <a:t>startIndex</a:t>
            </a:r>
            <a:r>
              <a:rPr lang="de-AT" sz="3200" dirty="0" smtClean="0"/>
              <a:t>, </a:t>
            </a:r>
            <a:r>
              <a:rPr lang="de-AT" sz="3200" dirty="0" err="1" smtClean="0"/>
              <a:t>endIndex</a:t>
            </a:r>
            <a:r>
              <a:rPr lang="de-AT" sz="3200" dirty="0" smtClean="0"/>
              <a:t>);</a:t>
            </a:r>
          </a:p>
          <a:p>
            <a:pPr lvl="1"/>
            <a:r>
              <a:rPr lang="de-AT" sz="2800" dirty="0" err="1" smtClean="0"/>
              <a:t>endIndex</a:t>
            </a:r>
            <a:r>
              <a:rPr lang="de-AT" sz="2800" dirty="0" smtClean="0"/>
              <a:t> ist optional -&gt; </a:t>
            </a:r>
            <a:r>
              <a:rPr lang="de-AT" sz="2800" dirty="0" err="1" smtClean="0"/>
              <a:t>default</a:t>
            </a:r>
            <a:r>
              <a:rPr lang="de-AT" sz="2800" dirty="0" smtClean="0"/>
              <a:t> ist bis zum ende des Arrays</a:t>
            </a:r>
          </a:p>
          <a:p>
            <a:pPr lvl="1"/>
            <a:r>
              <a:rPr lang="de-AT" sz="2800" dirty="0" smtClean="0"/>
              <a:t>Indices können negativ sein =&gt; Vom ende des </a:t>
            </a:r>
            <a:r>
              <a:rPr lang="de-AT" sz="2800" dirty="0" err="1" smtClean="0"/>
              <a:t>arrays</a:t>
            </a:r>
            <a:endParaRPr lang="de-AT" sz="2800" dirty="0" smtClean="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198768" y="6176963"/>
            <a:ext cx="9785684" cy="3730454"/>
          </a:xfrm>
          <a:prstGeom prst="rect">
            <a:avLst/>
          </a:prstGeom>
        </p:spPr>
      </p:pic>
    </p:spTree>
    <p:extLst>
      <p:ext uri="{BB962C8B-B14F-4D97-AF65-F5344CB8AC3E}">
        <p14:creationId xmlns:p14="http://schemas.microsoft.com/office/powerpoint/2010/main" val="1601245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81481E-6 L -0.78216 -0.64908 " pathEditMode="relative" rAng="0" ptsTypes="AA">
                                      <p:cBhvr>
                                        <p:cTn id="6" dur="500" fill="hold"/>
                                        <p:tgtEl>
                                          <p:spTgt spid="4"/>
                                        </p:tgtEl>
                                        <p:attrNameLst>
                                          <p:attrName>ppt_x</p:attrName>
                                          <p:attrName>ppt_y</p:attrName>
                                        </p:attrNameLst>
                                      </p:cBhvr>
                                      <p:rCtr x="-39115" y="-3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Inhaltsplatzhalter 2"/>
          <p:cNvSpPr>
            <a:spLocks noGrp="1"/>
          </p:cNvSpPr>
          <p:nvPr>
            <p:ph sz="quarter" idx="12"/>
          </p:nvPr>
        </p:nvSpPr>
        <p:spPr/>
        <p:txBody>
          <a:bodyPr/>
          <a:lstStyle/>
          <a:p>
            <a:r>
              <a:rPr lang="de-AT" sz="3600" dirty="0" smtClean="0"/>
              <a:t>Löscht oder ersetzt einen Bereich eines Arrays</a:t>
            </a:r>
          </a:p>
          <a:p>
            <a:r>
              <a:rPr lang="de-AT" sz="3600" dirty="0" smtClean="0"/>
              <a:t>Modifiziert das Array</a:t>
            </a:r>
          </a:p>
          <a:p>
            <a:pPr lvl="1"/>
            <a:r>
              <a:rPr lang="de-AT" sz="3200" dirty="0" smtClean="0"/>
              <a:t>gibt kein neues Array zurück!</a:t>
            </a:r>
          </a:p>
          <a:p>
            <a:r>
              <a:rPr lang="de-AT" sz="3600" dirty="0" err="1" smtClean="0"/>
              <a:t>splice</a:t>
            </a:r>
            <a:r>
              <a:rPr lang="de-AT" sz="3600" dirty="0" smtClean="0"/>
              <a:t>(</a:t>
            </a:r>
            <a:r>
              <a:rPr lang="de-AT" sz="3600" dirty="0" err="1" smtClean="0"/>
              <a:t>startIndex</a:t>
            </a:r>
            <a:r>
              <a:rPr lang="de-AT" sz="3600" dirty="0" smtClean="0"/>
              <a:t>, </a:t>
            </a:r>
            <a:r>
              <a:rPr lang="de-AT" sz="3600" dirty="0" err="1" smtClean="0"/>
              <a:t>numberOfElements</a:t>
            </a:r>
            <a:r>
              <a:rPr lang="de-AT" sz="3600" dirty="0" smtClean="0"/>
              <a:t>, &lt;</a:t>
            </a:r>
            <a:r>
              <a:rPr lang="de-AT" sz="3600" dirty="0" err="1" smtClean="0"/>
              <a:t>elements</a:t>
            </a:r>
            <a:r>
              <a:rPr lang="de-AT" sz="3600" dirty="0"/>
              <a:t> </a:t>
            </a:r>
            <a:r>
              <a:rPr lang="de-AT" sz="3600" dirty="0" err="1" smtClean="0"/>
              <a:t>to</a:t>
            </a:r>
            <a:r>
              <a:rPr lang="de-AT" sz="3600" dirty="0" smtClean="0"/>
              <a:t> </a:t>
            </a:r>
            <a:r>
              <a:rPr lang="de-AT" sz="3600" dirty="0" err="1" smtClean="0"/>
              <a:t>insert</a:t>
            </a:r>
            <a:r>
              <a:rPr lang="de-AT" sz="3600" dirty="0" smtClean="0"/>
              <a:t>&gt;);</a:t>
            </a:r>
          </a:p>
          <a:p>
            <a:pPr lvl="1"/>
            <a:r>
              <a:rPr lang="de-AT" sz="3200" dirty="0" err="1"/>
              <a:t>numberOfElements</a:t>
            </a:r>
            <a:r>
              <a:rPr lang="de-AT" sz="3200" dirty="0" smtClean="0"/>
              <a:t>, &lt;</a:t>
            </a:r>
            <a:r>
              <a:rPr lang="de-AT" sz="3200" dirty="0" err="1" smtClean="0"/>
              <a:t>elements</a:t>
            </a:r>
            <a:r>
              <a:rPr lang="de-AT" sz="3200" dirty="0" smtClean="0"/>
              <a:t> </a:t>
            </a:r>
            <a:r>
              <a:rPr lang="de-AT" sz="3200" dirty="0" err="1" smtClean="0"/>
              <a:t>to</a:t>
            </a:r>
            <a:r>
              <a:rPr lang="de-AT" sz="3200" dirty="0" smtClean="0"/>
              <a:t> </a:t>
            </a:r>
            <a:r>
              <a:rPr lang="de-AT" sz="3200" dirty="0" err="1" smtClean="0"/>
              <a:t>inserts</a:t>
            </a:r>
            <a:r>
              <a:rPr lang="de-AT" sz="3200" dirty="0" smtClean="0"/>
              <a:t>&gt; optional</a:t>
            </a:r>
          </a:p>
          <a:p>
            <a:pPr lvl="1"/>
            <a:r>
              <a:rPr lang="de-AT" sz="3200" dirty="0" smtClean="0"/>
              <a:t>Gibt die entfernten </a:t>
            </a:r>
            <a:r>
              <a:rPr lang="de-AT" sz="3200" dirty="0" err="1" smtClean="0"/>
              <a:t>elemente</a:t>
            </a:r>
            <a:r>
              <a:rPr lang="de-AT" sz="3200" dirty="0" smtClean="0"/>
              <a:t> zurück</a:t>
            </a:r>
          </a:p>
          <a:p>
            <a:pPr lvl="1"/>
            <a:endParaRPr lang="de-AT" sz="3200" dirty="0" smtClean="0"/>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6034861"/>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Content Placeholder 2"/>
          <p:cNvSpPr>
            <a:spLocks noGrp="1"/>
          </p:cNvSpPr>
          <p:nvPr>
            <p:ph sz="quarter" idx="12"/>
          </p:nvPr>
        </p:nvSpPr>
        <p:spPr/>
        <p:txBody>
          <a:bodyPr/>
          <a:lstStyle/>
          <a:p>
            <a:endParaRPr lang="de-AT"/>
          </a:p>
        </p:txBody>
      </p:sp>
      <p:sp>
        <p:nvSpPr>
          <p:cNvPr id="10" name="Text Placeholder 9"/>
          <p:cNvSpPr>
            <a:spLocks noGrp="1"/>
          </p:cNvSpPr>
          <p:nvPr>
            <p:ph type="body" sz="quarter" idx="23"/>
          </p:nvPr>
        </p:nvSpPr>
        <p:spPr/>
        <p:txBody>
          <a:bodyPr/>
          <a:lstStyle/>
          <a:p>
            <a:endParaRPr lang="de-AT"/>
          </a:p>
        </p:txBody>
      </p:sp>
      <p:sp>
        <p:nvSpPr>
          <p:cNvPr id="4" name="Rechteck 3"/>
          <p:cNvSpPr/>
          <p:nvPr/>
        </p:nvSpPr>
        <p:spPr>
          <a:xfrm>
            <a:off x="305602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0</a:t>
            </a:r>
            <a:endParaRPr lang="de-AT" dirty="0"/>
          </a:p>
        </p:txBody>
      </p:sp>
      <p:sp>
        <p:nvSpPr>
          <p:cNvPr id="5" name="Rechteck 4"/>
          <p:cNvSpPr/>
          <p:nvPr/>
        </p:nvSpPr>
        <p:spPr>
          <a:xfrm>
            <a:off x="420463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1</a:t>
            </a:r>
            <a:endParaRPr lang="de-AT" dirty="0"/>
          </a:p>
        </p:txBody>
      </p:sp>
      <p:sp>
        <p:nvSpPr>
          <p:cNvPr id="6" name="Rechteck 5"/>
          <p:cNvSpPr/>
          <p:nvPr/>
        </p:nvSpPr>
        <p:spPr>
          <a:xfrm>
            <a:off x="535325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2</a:t>
            </a:r>
          </a:p>
        </p:txBody>
      </p:sp>
      <p:sp>
        <p:nvSpPr>
          <p:cNvPr id="7" name="Rechteck 6"/>
          <p:cNvSpPr/>
          <p:nvPr/>
        </p:nvSpPr>
        <p:spPr>
          <a:xfrm>
            <a:off x="650186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3</a:t>
            </a:r>
          </a:p>
        </p:txBody>
      </p:sp>
      <p:sp>
        <p:nvSpPr>
          <p:cNvPr id="8" name="Rechteck 7"/>
          <p:cNvSpPr/>
          <p:nvPr/>
        </p:nvSpPr>
        <p:spPr>
          <a:xfrm>
            <a:off x="765048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4</a:t>
            </a:r>
          </a:p>
        </p:txBody>
      </p:sp>
      <p:sp>
        <p:nvSpPr>
          <p:cNvPr id="9" name="Rechteck 8"/>
          <p:cNvSpPr/>
          <p:nvPr/>
        </p:nvSpPr>
        <p:spPr>
          <a:xfrm>
            <a:off x="879909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5</a:t>
            </a:r>
          </a:p>
        </p:txBody>
      </p:sp>
      <p:cxnSp>
        <p:nvCxnSpPr>
          <p:cNvPr id="13" name="Gerader Verbinder 12"/>
          <p:cNvCxnSpPr/>
          <p:nvPr/>
        </p:nvCxnSpPr>
        <p:spPr>
          <a:xfrm flipH="1">
            <a:off x="5209674" y="3320714"/>
            <a:ext cx="12031" cy="1130968"/>
          </a:xfrm>
          <a:prstGeom prst="line">
            <a:avLst/>
          </a:prstGeom>
        </p:spPr>
        <p:style>
          <a:lnRef idx="3">
            <a:schemeClr val="dk1"/>
          </a:lnRef>
          <a:fillRef idx="0">
            <a:schemeClr val="dk1"/>
          </a:fillRef>
          <a:effectRef idx="2">
            <a:schemeClr val="dk1"/>
          </a:effectRef>
          <a:fontRef idx="minor">
            <a:schemeClr val="tx1"/>
          </a:fontRef>
        </p:style>
      </p:cxnSp>
      <p:cxnSp>
        <p:nvCxnSpPr>
          <p:cNvPr id="14" name="Gerader Verbinder 13"/>
          <p:cNvCxnSpPr/>
          <p:nvPr/>
        </p:nvCxnSpPr>
        <p:spPr>
          <a:xfrm flipH="1">
            <a:off x="7513721" y="3320714"/>
            <a:ext cx="12031" cy="1130968"/>
          </a:xfrm>
          <a:prstGeom prst="line">
            <a:avLst/>
          </a:prstGeom>
        </p:spPr>
        <p:style>
          <a:lnRef idx="3">
            <a:schemeClr val="dk1"/>
          </a:lnRef>
          <a:fillRef idx="0">
            <a:schemeClr val="dk1"/>
          </a:fillRef>
          <a:effectRef idx="2">
            <a:schemeClr val="dk1"/>
          </a:effectRef>
          <a:fontRef idx="minor">
            <a:schemeClr val="tx1"/>
          </a:fontRef>
        </p:style>
      </p:cxnSp>
      <p:sp>
        <p:nvSpPr>
          <p:cNvPr id="15" name="Textfeld 14"/>
          <p:cNvSpPr txBox="1"/>
          <p:nvPr/>
        </p:nvSpPr>
        <p:spPr>
          <a:xfrm>
            <a:off x="4788568" y="3200398"/>
            <a:ext cx="301686" cy="369332"/>
          </a:xfrm>
          <a:prstGeom prst="rect">
            <a:avLst/>
          </a:prstGeom>
          <a:noFill/>
        </p:spPr>
        <p:txBody>
          <a:bodyPr wrap="none" rtlCol="0">
            <a:spAutoFit/>
          </a:bodyPr>
          <a:lstStyle/>
          <a:p>
            <a:r>
              <a:rPr lang="de-AT" dirty="0" smtClean="0"/>
              <a:t>2</a:t>
            </a:r>
            <a:endParaRPr lang="de-AT" dirty="0"/>
          </a:p>
        </p:txBody>
      </p:sp>
      <p:sp>
        <p:nvSpPr>
          <p:cNvPr id="16" name="Textfeld 15"/>
          <p:cNvSpPr txBox="1"/>
          <p:nvPr/>
        </p:nvSpPr>
        <p:spPr>
          <a:xfrm>
            <a:off x="7650480" y="3200398"/>
            <a:ext cx="301686" cy="369332"/>
          </a:xfrm>
          <a:prstGeom prst="rect">
            <a:avLst/>
          </a:prstGeom>
          <a:noFill/>
        </p:spPr>
        <p:txBody>
          <a:bodyPr wrap="none" rtlCol="0">
            <a:spAutoFit/>
          </a:bodyPr>
          <a:lstStyle/>
          <a:p>
            <a:r>
              <a:rPr lang="de-AT" dirty="0" smtClean="0"/>
              <a:t>2</a:t>
            </a:r>
            <a:endParaRPr lang="de-AT" dirty="0"/>
          </a:p>
        </p:txBody>
      </p:sp>
      <p:sp>
        <p:nvSpPr>
          <p:cNvPr id="17" name="Rechteck 16"/>
          <p:cNvSpPr/>
          <p:nvPr/>
        </p:nvSpPr>
        <p:spPr>
          <a:xfrm>
            <a:off x="5353250"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'a'</a:t>
            </a:r>
            <a:endParaRPr lang="de-AT" dirty="0"/>
          </a:p>
        </p:txBody>
      </p:sp>
      <p:sp>
        <p:nvSpPr>
          <p:cNvPr id="18" name="Rechteck 17"/>
          <p:cNvSpPr/>
          <p:nvPr/>
        </p:nvSpPr>
        <p:spPr>
          <a:xfrm>
            <a:off x="6525621"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'b'</a:t>
            </a:r>
            <a:endParaRPr lang="de-AT" dirty="0"/>
          </a:p>
        </p:txBody>
      </p:sp>
      <p:sp>
        <p:nvSpPr>
          <p:cNvPr id="20" name="Rechteck 19"/>
          <p:cNvSpPr/>
          <p:nvPr/>
        </p:nvSpPr>
        <p:spPr>
          <a:xfrm>
            <a:off x="7592421" y="2135908"/>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'c'</a:t>
            </a:r>
            <a:endParaRPr lang="de-AT" dirty="0"/>
          </a:p>
        </p:txBody>
      </p:sp>
      <p:pic>
        <p:nvPicPr>
          <p:cNvPr id="30" name="Grafik 29"/>
          <p:cNvPicPr>
            <a:picLocks noChangeAspect="1"/>
          </p:cNvPicPr>
          <p:nvPr/>
        </p:nvPicPr>
        <p:blipFill>
          <a:blip r:embed="rId2"/>
          <a:stretch>
            <a:fillRect/>
          </a:stretch>
        </p:blipFill>
        <p:spPr>
          <a:xfrm>
            <a:off x="715283" y="1659493"/>
            <a:ext cx="4295775" cy="695325"/>
          </a:xfrm>
          <a:prstGeom prst="rect">
            <a:avLst/>
          </a:prstGeom>
        </p:spPr>
      </p:pic>
    </p:spTree>
    <p:extLst>
      <p:ext uri="{BB962C8B-B14F-4D97-AF65-F5344CB8AC3E}">
        <p14:creationId xmlns:p14="http://schemas.microsoft.com/office/powerpoint/2010/main" val="2677397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42" presetClass="path" presetSubtype="0" accel="50000" decel="50000" fill="hold" nodeType="withEffect">
                                  <p:stCondLst>
                                    <p:cond delay="0"/>
                                  </p:stCondLst>
                                  <p:childTnLst>
                                    <p:animMotion origin="layout" path="M 3.125E-6 3.33333E-6 L 0.09375 3.33333E-6 " pathEditMode="relative" rAng="0" ptsTypes="AA">
                                      <p:cBhvr>
                                        <p:cTn id="40" dur="2000" fill="hold"/>
                                        <p:tgtEl>
                                          <p:spTgt spid="14"/>
                                        </p:tgtEl>
                                        <p:attrNameLst>
                                          <p:attrName>ppt_x</p:attrName>
                                          <p:attrName>ppt_y</p:attrName>
                                        </p:attrNameLst>
                                      </p:cBhvr>
                                      <p:rCtr x="4688" y="0"/>
                                    </p:animMotion>
                                  </p:childTnLst>
                                </p:cTn>
                              </p:par>
                              <p:par>
                                <p:cTn id="41" presetID="42" presetClass="path" presetSubtype="0" accel="50000" decel="50000" fill="hold" grpId="0" nodeType="withEffect">
                                  <p:stCondLst>
                                    <p:cond delay="0"/>
                                  </p:stCondLst>
                                  <p:childTnLst>
                                    <p:animMotion origin="layout" path="M -3.75E-6 1.48148E-6 L 0.08555 0.00301 " pathEditMode="relative" rAng="0" ptsTypes="AA">
                                      <p:cBhvr>
                                        <p:cTn id="42" dur="2000" fill="hold"/>
                                        <p:tgtEl>
                                          <p:spTgt spid="16"/>
                                        </p:tgtEl>
                                        <p:attrNameLst>
                                          <p:attrName>ppt_x</p:attrName>
                                          <p:attrName>ppt_y</p:attrName>
                                        </p:attrNameLst>
                                      </p:cBhvr>
                                      <p:rCtr x="4271" y="139"/>
                                    </p:animMotion>
                                  </p:childTnLst>
                                </p:cTn>
                              </p:par>
                              <p:par>
                                <p:cTn id="43" presetID="42" presetClass="path" presetSubtype="0" accel="50000" decel="50000" fill="hold" grpId="0" nodeType="withEffect">
                                  <p:stCondLst>
                                    <p:cond delay="0"/>
                                  </p:stCondLst>
                                  <p:childTnLst>
                                    <p:animMotion origin="layout" path="M 0 0 L 0 0.25 E" pathEditMode="relative" ptsTypes="">
                                      <p:cBhvr>
                                        <p:cTn id="44" dur="2000" fill="hold"/>
                                        <p:tgtEl>
                                          <p:spTgt spid="6"/>
                                        </p:tgtEl>
                                        <p:attrNameLst>
                                          <p:attrName>ppt_x</p:attrName>
                                          <p:attrName>ppt_y</p:attrName>
                                        </p:attrNameLst>
                                      </p:cBhvr>
                                    </p:animMotion>
                                  </p:childTnLst>
                                </p:cTn>
                              </p:par>
                              <p:par>
                                <p:cTn id="45" presetID="42" presetClass="path" presetSubtype="0" accel="50000" decel="50000" fill="hold" grpId="0" nodeType="withEffect">
                                  <p:stCondLst>
                                    <p:cond delay="0"/>
                                  </p:stCondLst>
                                  <p:childTnLst>
                                    <p:animMotion origin="layout" path="M 8.33333E-7 -3.7037E-7 L 0.09427 -3.7037E-7 " pathEditMode="relative" rAng="0" ptsTypes="AA">
                                      <p:cBhvr>
                                        <p:cTn id="46" dur="2000" fill="hold"/>
                                        <p:tgtEl>
                                          <p:spTgt spid="8"/>
                                        </p:tgtEl>
                                        <p:attrNameLst>
                                          <p:attrName>ppt_x</p:attrName>
                                          <p:attrName>ppt_y</p:attrName>
                                        </p:attrNameLst>
                                      </p:cBhvr>
                                      <p:rCtr x="4714" y="0"/>
                                    </p:animMotion>
                                  </p:childTnLst>
                                </p:cTn>
                              </p:par>
                              <p:par>
                                <p:cTn id="47" presetID="42" presetClass="path" presetSubtype="0" accel="50000" decel="50000" fill="hold" grpId="0" nodeType="withEffect">
                                  <p:stCondLst>
                                    <p:cond delay="0"/>
                                  </p:stCondLst>
                                  <p:childTnLst>
                                    <p:animMotion origin="layout" path="M 1.11022E-16 -3.7037E-7 L 0.09049 -0.00255 " pathEditMode="relative" rAng="0" ptsTypes="AA">
                                      <p:cBhvr>
                                        <p:cTn id="48" dur="2000" fill="hold"/>
                                        <p:tgtEl>
                                          <p:spTgt spid="9"/>
                                        </p:tgtEl>
                                        <p:attrNameLst>
                                          <p:attrName>ppt_x</p:attrName>
                                          <p:attrName>ppt_y</p:attrName>
                                        </p:attrNameLst>
                                      </p:cBhvr>
                                      <p:rCtr x="4518" y="-139"/>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0 0 L 0 0.25 E" pathEditMode="relative" ptsTypes="">
                                      <p:cBhvr>
                                        <p:cTn id="52" dur="2000" fill="hold"/>
                                        <p:tgtEl>
                                          <p:spTgt spid="17"/>
                                        </p:tgtEl>
                                        <p:attrNameLst>
                                          <p:attrName>ppt_x</p:attrName>
                                          <p:attrName>ppt_y</p:attrName>
                                        </p:attrNameLst>
                                      </p:cBhvr>
                                    </p:animMotion>
                                  </p:childTnLst>
                                </p:cTn>
                              </p:par>
                              <p:par>
                                <p:cTn id="53" presetID="42" presetClass="path" presetSubtype="0" accel="50000" decel="50000" fill="hold" grpId="0" nodeType="withEffect">
                                  <p:stCondLst>
                                    <p:cond delay="0"/>
                                  </p:stCondLst>
                                  <p:childTnLst>
                                    <p:animMotion origin="layout" path="M 0 0 L 0 0.25 E" pathEditMode="relative" ptsTypes="">
                                      <p:cBhvr>
                                        <p:cTn id="54" dur="2000" fill="hold"/>
                                        <p:tgtEl>
                                          <p:spTgt spid="18"/>
                                        </p:tgtEl>
                                        <p:attrNameLst>
                                          <p:attrName>ppt_x</p:attrName>
                                          <p:attrName>ppt_y</p:attrName>
                                        </p:attrNameLst>
                                      </p:cBhvr>
                                    </p:animMotion>
                                  </p:childTnLst>
                                </p:cTn>
                              </p:par>
                              <p:par>
                                <p:cTn id="55" presetID="42" presetClass="path" presetSubtype="0" accel="50000" decel="50000" fill="hold" grpId="0" nodeType="withEffect">
                                  <p:stCondLst>
                                    <p:cond delay="0"/>
                                  </p:stCondLst>
                                  <p:childTnLst>
                                    <p:animMotion origin="layout" path="M 0 0 L 0 0.25 E" pathEditMode="relative" ptsTypes="">
                                      <p:cBhvr>
                                        <p:cTn id="56"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5" grpId="0"/>
      <p:bldP spid="16" grpId="0"/>
      <p:bldP spid="16" grpId="1"/>
      <p:bldP spid="17" grpId="0" animBg="1"/>
      <p:bldP spid="17" grpId="1" animBg="1"/>
      <p:bldP spid="18" grpId="0" animBg="1"/>
      <p:bldP spid="18" grpId="1" animBg="1"/>
      <p:bldP spid="20" grpId="0" animBg="1"/>
      <p:bldP spid="20"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a:t>
            </a:r>
            <a:r>
              <a:rPr lang="de-AT" dirty="0" err="1" smtClean="0"/>
              <a:t>plice</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9677400" cy="3514725"/>
          </a:xfrm>
          <a:prstGeom prst="rect">
            <a:avLst/>
          </a:prstGeom>
        </p:spPr>
      </p:pic>
    </p:spTree>
    <p:extLst>
      <p:ext uri="{BB962C8B-B14F-4D97-AF65-F5344CB8AC3E}">
        <p14:creationId xmlns:p14="http://schemas.microsoft.com/office/powerpoint/2010/main" val="3832439299"/>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t>
            </a:r>
            <a:r>
              <a:rPr lang="de-AT" dirty="0" err="1" smtClean="0"/>
              <a:t>length</a:t>
            </a:r>
            <a:endParaRPr lang="de-AT" dirty="0"/>
          </a:p>
        </p:txBody>
      </p:sp>
      <p:sp>
        <p:nvSpPr>
          <p:cNvPr id="3" name="Inhaltsplatzhalter 2"/>
          <p:cNvSpPr>
            <a:spLocks noGrp="1"/>
          </p:cNvSpPr>
          <p:nvPr>
            <p:ph sz="quarter" idx="12"/>
          </p:nvPr>
        </p:nvSpPr>
        <p:spPr/>
        <p:txBody>
          <a:bodyPr/>
          <a:lstStyle/>
          <a:p>
            <a:r>
              <a:rPr lang="de-AT" dirty="0" smtClean="0"/>
              <a:t>Read-Write</a:t>
            </a:r>
          </a:p>
          <a:p>
            <a:r>
              <a:rPr lang="de-AT" dirty="0" smtClean="0"/>
              <a:t>Auf weniger setzen -&gt; Kürzen</a:t>
            </a:r>
          </a:p>
          <a:p>
            <a:r>
              <a:rPr lang="de-AT" dirty="0" smtClean="0"/>
              <a:t>Auf mehr setzen -&gt; Verlängern</a:t>
            </a:r>
          </a:p>
          <a:p>
            <a:pPr lvl="1"/>
            <a:r>
              <a:rPr lang="de-AT" dirty="0" smtClean="0"/>
              <a:t>Neue </a:t>
            </a:r>
            <a:r>
              <a:rPr lang="de-AT" dirty="0" err="1" smtClean="0"/>
              <a:t>elemente</a:t>
            </a:r>
            <a:r>
              <a:rPr lang="de-AT" dirty="0" smtClean="0"/>
              <a:t> werden auf </a:t>
            </a:r>
            <a:r>
              <a:rPr lang="de-AT" dirty="0" err="1" smtClean="0">
                <a:ln w="0"/>
                <a:solidFill>
                  <a:schemeClr val="accent1"/>
                </a:solidFill>
                <a:effectLst>
                  <a:outerShdw blurRad="38100" dist="25400" dir="5400000" algn="ctr" rotWithShape="0">
                    <a:srgbClr val="6E747A">
                      <a:alpha val="43000"/>
                    </a:srgbClr>
                  </a:outerShdw>
                </a:effectLst>
              </a:rPr>
              <a:t>undefined</a:t>
            </a:r>
            <a:r>
              <a:rPr lang="de-AT" dirty="0" smtClean="0"/>
              <a:t> gesetzt</a:t>
            </a:r>
            <a:endParaRPr lang="de-AT" dirty="0"/>
          </a:p>
        </p:txBody>
      </p:sp>
      <p:sp>
        <p:nvSpPr>
          <p:cNvPr id="5" name="Text Placeholder 4"/>
          <p:cNvSpPr>
            <a:spLocks noGrp="1"/>
          </p:cNvSpPr>
          <p:nvPr>
            <p:ph type="body" sz="quarter" idx="23"/>
          </p:nvPr>
        </p:nvSpPr>
        <p:spPr/>
        <p:txBody>
          <a:bodyPr/>
          <a:lstStyle/>
          <a:p>
            <a:endParaRPr lang="de-AT"/>
          </a:p>
        </p:txBody>
      </p:sp>
      <p:pic>
        <p:nvPicPr>
          <p:cNvPr id="12" name="Grafik 11"/>
          <p:cNvPicPr>
            <a:picLocks noChangeAspect="1"/>
          </p:cNvPicPr>
          <p:nvPr/>
        </p:nvPicPr>
        <p:blipFill>
          <a:blip r:embed="rId2"/>
          <a:stretch>
            <a:fillRect/>
          </a:stretch>
        </p:blipFill>
        <p:spPr>
          <a:xfrm>
            <a:off x="704850" y="1357314"/>
            <a:ext cx="10648950" cy="4238625"/>
          </a:xfrm>
          <a:prstGeom prst="rect">
            <a:avLst/>
          </a:prstGeom>
        </p:spPr>
      </p:pic>
      <p:grpSp>
        <p:nvGrpSpPr>
          <p:cNvPr id="11" name="Gruppieren 10"/>
          <p:cNvGrpSpPr/>
          <p:nvPr/>
        </p:nvGrpSpPr>
        <p:grpSpPr>
          <a:xfrm>
            <a:off x="7908507" y="3840330"/>
            <a:ext cx="3842711" cy="2714625"/>
            <a:chOff x="7908507" y="3840330"/>
            <a:chExt cx="3842711" cy="2714625"/>
          </a:xfrm>
        </p:grpSpPr>
        <p:pic>
          <p:nvPicPr>
            <p:cNvPr id="4" name="Grafik 3"/>
            <p:cNvPicPr>
              <a:picLocks noChangeAspect="1"/>
            </p:cNvPicPr>
            <p:nvPr/>
          </p:nvPicPr>
          <p:blipFill>
            <a:blip r:embed="rId3"/>
            <a:stretch>
              <a:fillRect/>
            </a:stretch>
          </p:blipFill>
          <p:spPr>
            <a:xfrm>
              <a:off x="7908507" y="3840330"/>
              <a:ext cx="3762375" cy="2714625"/>
            </a:xfrm>
            <a:prstGeom prst="rect">
              <a:avLst/>
            </a:prstGeom>
          </p:spPr>
        </p:pic>
        <p:cxnSp>
          <p:nvCxnSpPr>
            <p:cNvPr id="7" name="Gerade Verbindung mit Pfeil 6"/>
            <p:cNvCxnSpPr/>
            <p:nvPr/>
          </p:nvCxnSpPr>
          <p:spPr>
            <a:xfrm flipH="1" flipV="1">
              <a:off x="11032958" y="5979695"/>
              <a:ext cx="718260" cy="33212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87129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3" name="Inhaltsplatzhalter 2"/>
          <p:cNvSpPr>
            <a:spLocks noGrp="1"/>
          </p:cNvSpPr>
          <p:nvPr>
            <p:ph sz="quarter" idx="12"/>
          </p:nvPr>
        </p:nvSpPr>
        <p:spPr/>
        <p:txBody>
          <a:bodyPr>
            <a:normAutofit fontScale="92500" lnSpcReduction="10000"/>
          </a:bodyPr>
          <a:lstStyle/>
          <a:p>
            <a:r>
              <a:rPr lang="de-AT" dirty="0" smtClean="0"/>
              <a:t>Bekannt aus </a:t>
            </a:r>
            <a:r>
              <a:rPr lang="de-AT" dirty="0" err="1" smtClean="0"/>
              <a:t>anderend</a:t>
            </a:r>
            <a:r>
              <a:rPr lang="de-AT" dirty="0" smtClean="0"/>
              <a:t> Programmiersprachen</a:t>
            </a:r>
          </a:p>
          <a:p>
            <a:pPr lvl="1"/>
            <a:r>
              <a:rPr lang="de-AT" dirty="0" smtClean="0"/>
              <a:t>Sub-routinen</a:t>
            </a:r>
          </a:p>
          <a:p>
            <a:pPr lvl="1"/>
            <a:r>
              <a:rPr lang="de-AT" dirty="0" smtClean="0"/>
              <a:t>Prozeduren</a:t>
            </a:r>
          </a:p>
          <a:p>
            <a:pPr lvl="1"/>
            <a:r>
              <a:rPr lang="de-AT" dirty="0" smtClean="0"/>
              <a:t>Methoden</a:t>
            </a:r>
          </a:p>
          <a:p>
            <a:r>
              <a:rPr lang="de-AT" dirty="0" smtClean="0"/>
              <a:t>Haben einen Namen </a:t>
            </a:r>
          </a:p>
          <a:p>
            <a:pPr lvl="1"/>
            <a:r>
              <a:rPr lang="de-AT" dirty="0" smtClean="0"/>
              <a:t>Ausnahme anonyme Funktionen</a:t>
            </a:r>
          </a:p>
          <a:p>
            <a:r>
              <a:rPr lang="de-AT" dirty="0" smtClean="0"/>
              <a:t>Ein Rückgabewert</a:t>
            </a:r>
          </a:p>
          <a:p>
            <a:pPr lvl="1"/>
            <a:r>
              <a:rPr lang="de-AT" dirty="0" smtClean="0"/>
              <a:t>durch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a:t>A</a:t>
            </a:r>
            <a:r>
              <a:rPr lang="de-AT" dirty="0" smtClean="0"/>
              <a:t>nweisung</a:t>
            </a:r>
          </a:p>
          <a:p>
            <a:pPr lvl="1"/>
            <a:r>
              <a:rPr lang="de-AT" dirty="0" smtClean="0"/>
              <a:t>Ohne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-&gt; </a:t>
            </a:r>
            <a:r>
              <a:rPr lang="de-AT" dirty="0" err="1" smtClean="0">
                <a:ln w="0"/>
                <a:solidFill>
                  <a:schemeClr val="accent1"/>
                </a:solidFill>
                <a:effectLst>
                  <a:outerShdw blurRad="38100" dist="25400" dir="5400000" algn="ctr" rotWithShape="0">
                    <a:srgbClr val="6E747A">
                      <a:alpha val="43000"/>
                    </a:srgbClr>
                  </a:outerShdw>
                </a:effectLst>
              </a:rPr>
              <a:t>undefined</a:t>
            </a:r>
            <a:endParaRPr lang="de-AT" dirty="0" smtClean="0"/>
          </a:p>
          <a:p>
            <a:r>
              <a:rPr lang="de-AT" dirty="0" smtClean="0"/>
              <a:t>Ein oder mehrere Parameter</a:t>
            </a:r>
          </a:p>
          <a:p>
            <a:r>
              <a:rPr lang="de-AT" dirty="0" smtClean="0"/>
              <a:t>Sind selbst Objekte</a:t>
            </a:r>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50220203"/>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25643" y="0"/>
            <a:ext cx="8074055" cy="6713621"/>
          </a:xfrm>
          <a:prstGeom prst="rect">
            <a:avLst/>
          </a:prstGeom>
        </p:spPr>
      </p:pic>
    </p:spTree>
    <p:extLst>
      <p:ext uri="{BB962C8B-B14F-4D97-AF65-F5344CB8AC3E}">
        <p14:creationId xmlns:p14="http://schemas.microsoft.com/office/powerpoint/2010/main" val="2124092752"/>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Funktions</a:t>
            </a:r>
            <a:r>
              <a:rPr lang="de-AT" dirty="0" smtClean="0"/>
              <a:t>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Name bei Funktionen optional</a:t>
            </a:r>
          </a:p>
          <a:p>
            <a:endParaRPr lang="de-AT" sz="2400" dirty="0"/>
          </a:p>
          <a:p>
            <a:pPr marL="9200" indent="0">
              <a:buNone/>
            </a:pPr>
            <a:endParaRPr lang="de-AT" sz="2400" dirty="0" smtClean="0"/>
          </a:p>
          <a:p>
            <a:endParaRPr lang="de-AT" sz="2400" dirty="0" smtClean="0"/>
          </a:p>
          <a:p>
            <a:r>
              <a:rPr lang="de-AT" sz="2400" dirty="0" smtClean="0"/>
              <a:t>Funktionen sind Daten</a:t>
            </a:r>
          </a:p>
          <a:p>
            <a:pPr lvl="1"/>
            <a:r>
              <a:rPr lang="de-AT" sz="2000" dirty="0" smtClean="0"/>
              <a:t>können in variablen gespeichert werden</a:t>
            </a:r>
          </a:p>
          <a:p>
            <a:pPr lvl="1"/>
            <a:r>
              <a:rPr lang="de-AT" sz="2000" dirty="0" smtClean="0"/>
              <a:t>Können als Argumente übergeben werden (siehe </a:t>
            </a:r>
            <a:r>
              <a:rPr lang="de-AT" sz="2000" dirty="0" err="1" smtClean="0"/>
              <a:t>sort</a:t>
            </a:r>
            <a:r>
              <a:rPr lang="de-AT" sz="2000" dirty="0"/>
              <a: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7769" y="2274834"/>
            <a:ext cx="3609975" cy="1390650"/>
          </a:xfrm>
          <a:prstGeom prst="rect">
            <a:avLst/>
          </a:prstGeom>
        </p:spPr>
      </p:pic>
      <p:pic>
        <p:nvPicPr>
          <p:cNvPr id="5" name="Grafik 4"/>
          <p:cNvPicPr>
            <a:picLocks noChangeAspect="1"/>
          </p:cNvPicPr>
          <p:nvPr/>
        </p:nvPicPr>
        <p:blipFill>
          <a:blip r:embed="rId3"/>
          <a:stretch>
            <a:fillRect/>
          </a:stretch>
        </p:blipFill>
        <p:spPr>
          <a:xfrm>
            <a:off x="1716254" y="5353641"/>
            <a:ext cx="10612721" cy="1347948"/>
          </a:xfrm>
          <a:prstGeom prst="rect">
            <a:avLst/>
          </a:prstGeom>
        </p:spPr>
      </p:pic>
      <p:pic>
        <p:nvPicPr>
          <p:cNvPr id="7" name="Grafik 6"/>
          <p:cNvPicPr>
            <a:picLocks noChangeAspect="1"/>
          </p:cNvPicPr>
          <p:nvPr/>
        </p:nvPicPr>
        <p:blipFill>
          <a:blip r:embed="rId4"/>
          <a:stretch>
            <a:fillRect/>
          </a:stretch>
        </p:blipFill>
        <p:spPr>
          <a:xfrm>
            <a:off x="1706170" y="5236006"/>
            <a:ext cx="8779660" cy="1583217"/>
          </a:xfrm>
          <a:prstGeom prst="rect">
            <a:avLst/>
          </a:prstGeom>
        </p:spPr>
      </p:pic>
    </p:spTree>
    <p:extLst>
      <p:ext uri="{BB962C8B-B14F-4D97-AF65-F5344CB8AC3E}">
        <p14:creationId xmlns:p14="http://schemas.microsoft.com/office/powerpoint/2010/main" val="2885747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400" dirty="0" smtClean="0"/>
              <a:t>Funktionsargumente / Optionale Parameter</a:t>
            </a:r>
            <a:endParaRPr lang="de-AT" sz="4400" dirty="0"/>
          </a:p>
        </p:txBody>
      </p:sp>
      <p:sp>
        <p:nvSpPr>
          <p:cNvPr id="3" name="Inhaltsplatzhalter 2"/>
          <p:cNvSpPr>
            <a:spLocks noGrp="1"/>
          </p:cNvSpPr>
          <p:nvPr>
            <p:ph sz="quarter" idx="12"/>
          </p:nvPr>
        </p:nvSpPr>
        <p:spPr/>
        <p:txBody>
          <a:bodyPr/>
          <a:lstStyle/>
          <a:p>
            <a:r>
              <a:rPr lang="de-AT" dirty="0" smtClean="0"/>
              <a:t>JS dynamisch typisiert</a:t>
            </a:r>
          </a:p>
          <a:p>
            <a:r>
              <a:rPr lang="de-AT" dirty="0" smtClean="0"/>
              <a:t>Anzahl und Typen der </a:t>
            </a:r>
            <a:r>
              <a:rPr lang="de-AT" dirty="0"/>
              <a:t>A</a:t>
            </a:r>
            <a:r>
              <a:rPr lang="de-AT" dirty="0" smtClean="0"/>
              <a:t>rgumente </a:t>
            </a:r>
            <a:r>
              <a:rPr lang="de-AT" b="1" dirty="0" smtClean="0"/>
              <a:t>egal</a:t>
            </a:r>
          </a:p>
          <a:p>
            <a:r>
              <a:rPr lang="de-AT" dirty="0" smtClean="0"/>
              <a:t>Aufgerufene Funktion wird nur durch Namen bestimmt</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2612" y="1966913"/>
            <a:ext cx="8486775" cy="4210050"/>
          </a:xfrm>
          <a:prstGeom prst="rect">
            <a:avLst/>
          </a:prstGeom>
        </p:spPr>
      </p:pic>
      <p:pic>
        <p:nvPicPr>
          <p:cNvPr id="5" name="Grafik 4"/>
          <p:cNvPicPr>
            <a:picLocks noChangeAspect="1"/>
          </p:cNvPicPr>
          <p:nvPr/>
        </p:nvPicPr>
        <p:blipFill>
          <a:blip r:embed="rId3"/>
          <a:stretch>
            <a:fillRect/>
          </a:stretch>
        </p:blipFill>
        <p:spPr>
          <a:xfrm>
            <a:off x="7448298" y="4156076"/>
            <a:ext cx="3648075" cy="2162175"/>
          </a:xfrm>
          <a:prstGeom prst="rect">
            <a:avLst/>
          </a:prstGeom>
        </p:spPr>
      </p:pic>
    </p:spTree>
    <p:extLst>
      <p:ext uri="{BB962C8B-B14F-4D97-AF65-F5344CB8AC3E}">
        <p14:creationId xmlns:p14="http://schemas.microsoft.com/office/powerpoint/2010/main" val="1350337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Mehr / Optionale Parameter</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596231"/>
            <a:ext cx="9248775" cy="4810125"/>
          </a:xfrm>
          <a:prstGeom prst="rect">
            <a:avLst/>
          </a:prstGeom>
        </p:spPr>
      </p:pic>
      <p:pic>
        <p:nvPicPr>
          <p:cNvPr id="5" name="Grafik 4"/>
          <p:cNvPicPr>
            <a:picLocks noChangeAspect="1"/>
          </p:cNvPicPr>
          <p:nvPr/>
        </p:nvPicPr>
        <p:blipFill>
          <a:blip r:embed="rId3"/>
          <a:stretch>
            <a:fillRect/>
          </a:stretch>
        </p:blipFill>
        <p:spPr>
          <a:xfrm>
            <a:off x="5904247" y="3311401"/>
            <a:ext cx="5449553" cy="3229892"/>
          </a:xfrm>
          <a:prstGeom prst="rect">
            <a:avLst/>
          </a:prstGeom>
        </p:spPr>
      </p:pic>
    </p:spTree>
    <p:extLst>
      <p:ext uri="{BB962C8B-B14F-4D97-AF65-F5344CB8AC3E}">
        <p14:creationId xmlns:p14="http://schemas.microsoft.com/office/powerpoint/2010/main" val="2063143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000" dirty="0" smtClean="0"/>
              <a:t>Was brauche ich, um JavaScript auszuführen?</a:t>
            </a:r>
            <a:endParaRPr lang="de-AT" sz="4000" dirty="0"/>
          </a:p>
        </p:txBody>
      </p:sp>
      <p:sp>
        <p:nvSpPr>
          <p:cNvPr id="3" name="Inhaltsplatzhalter 2"/>
          <p:cNvSpPr>
            <a:spLocks noGrp="1"/>
          </p:cNvSpPr>
          <p:nvPr>
            <p:ph sz="quarter" idx="12"/>
          </p:nvPr>
        </p:nvSpPr>
        <p:spPr/>
        <p:txBody>
          <a:bodyPr>
            <a:noAutofit/>
          </a:bodyPr>
          <a:lstStyle/>
          <a:p>
            <a:r>
              <a:rPr lang="de-AT" sz="3200" dirty="0" smtClean="0"/>
              <a:t>Web-Browser</a:t>
            </a:r>
          </a:p>
          <a:p>
            <a:r>
              <a:rPr lang="de-AT" sz="3200" dirty="0" err="1" smtClean="0"/>
              <a:t>That‘s</a:t>
            </a:r>
            <a:r>
              <a:rPr lang="de-AT" sz="3200" dirty="0" smtClean="0"/>
              <a:t> It! -&gt; Demo</a:t>
            </a:r>
          </a:p>
          <a:p>
            <a:endParaRPr lang="de-AT" sz="3200" dirty="0"/>
          </a:p>
          <a:p>
            <a:r>
              <a:rPr lang="de-AT" sz="3200" dirty="0" smtClean="0"/>
              <a:t>Chrome/</a:t>
            </a:r>
            <a:r>
              <a:rPr lang="de-AT" sz="3200" dirty="0" err="1" smtClean="0"/>
              <a:t>FireFox</a:t>
            </a:r>
            <a:r>
              <a:rPr lang="de-AT" sz="3200" dirty="0" smtClean="0"/>
              <a:t>/IE öffnen</a:t>
            </a:r>
          </a:p>
          <a:p>
            <a:r>
              <a:rPr lang="de-AT" sz="3200" dirty="0" smtClean="0"/>
              <a:t>F12 -&gt; Developer Tools</a:t>
            </a:r>
          </a:p>
          <a:p>
            <a:r>
              <a:rPr lang="de-AT" sz="3200" dirty="0" err="1" smtClean="0"/>
              <a:t>Console</a:t>
            </a:r>
            <a:endParaRPr lang="de-AT" sz="3200" dirty="0" smtClean="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5869084" y="1825625"/>
            <a:ext cx="6163588" cy="3393642"/>
          </a:xfrm>
          <a:prstGeom prst="rect">
            <a:avLst/>
          </a:prstGeom>
        </p:spPr>
      </p:pic>
    </p:spTree>
    <p:extLst>
      <p:ext uri="{BB962C8B-B14F-4D97-AF65-F5344CB8AC3E}">
        <p14:creationId xmlns:p14="http://schemas.microsoft.com/office/powerpoint/2010/main" val="1138557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arguments</a:t>
            </a:r>
            <a:endParaRPr lang="de-AT" dirty="0"/>
          </a:p>
        </p:txBody>
      </p:sp>
      <p:sp>
        <p:nvSpPr>
          <p:cNvPr id="3" name="Inhaltsplatzhalter 2"/>
          <p:cNvSpPr>
            <a:spLocks noGrp="1"/>
          </p:cNvSpPr>
          <p:nvPr>
            <p:ph sz="quarter" idx="12"/>
          </p:nvPr>
        </p:nvSpPr>
        <p:spPr/>
        <p:txBody>
          <a:bodyPr/>
          <a:lstStyle/>
          <a:p>
            <a:r>
              <a:rPr lang="de-AT" sz="3200" dirty="0" smtClean="0"/>
              <a:t>Spezielle Variable in Funktionen: </a:t>
            </a:r>
            <a:r>
              <a:rPr lang="de-AT" sz="3200" dirty="0" err="1" smtClean="0">
                <a:ln w="0"/>
                <a:solidFill>
                  <a:schemeClr val="accent1"/>
                </a:solidFill>
                <a:effectLst>
                  <a:outerShdw blurRad="38100" dist="25400" dir="5400000" algn="ctr" rotWithShape="0">
                    <a:srgbClr val="6E747A">
                      <a:alpha val="43000"/>
                    </a:srgbClr>
                  </a:outerShdw>
                </a:effectLst>
              </a:rPr>
              <a:t>arguments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a:t>Kein </a:t>
            </a:r>
            <a:r>
              <a:rPr lang="de-AT" sz="3200" dirty="0" smtClean="0"/>
              <a:t>Schlüsselwort</a:t>
            </a:r>
          </a:p>
          <a:p>
            <a:pPr lvl="1"/>
            <a:r>
              <a:rPr lang="de-AT" sz="2800" dirty="0" smtClean="0"/>
              <a:t>lokale Variable mit gleichen Namen verdeckt </a:t>
            </a:r>
            <a:r>
              <a:rPr lang="de-AT" sz="2800" dirty="0" err="1" smtClean="0"/>
              <a:t>arguments</a:t>
            </a:r>
            <a:endParaRPr lang="de-AT" sz="2800" dirty="0" smtClean="0"/>
          </a:p>
          <a:p>
            <a:r>
              <a:rPr lang="de-AT" sz="3200" dirty="0" smtClean="0"/>
              <a:t>Verhält sich ähnlich zu Array</a:t>
            </a:r>
          </a:p>
          <a:p>
            <a:pPr lvl="1"/>
            <a:r>
              <a:rPr lang="de-AT" sz="2800" dirty="0" smtClean="0"/>
              <a:t>.</a:t>
            </a:r>
            <a:r>
              <a:rPr lang="de-AT" sz="2800" dirty="0" err="1" smtClean="0"/>
              <a:t>length</a:t>
            </a:r>
            <a:r>
              <a:rPr lang="de-AT" sz="2800" dirty="0" smtClean="0"/>
              <a:t> </a:t>
            </a:r>
          </a:p>
          <a:p>
            <a:pPr lvl="1"/>
            <a:r>
              <a:rPr lang="de-AT" sz="2800" dirty="0" smtClean="0"/>
              <a:t>Zugriff auf </a:t>
            </a:r>
            <a:r>
              <a:rPr lang="de-AT" sz="2800" dirty="0" err="1" smtClean="0"/>
              <a:t>argumente</a:t>
            </a:r>
            <a:r>
              <a:rPr lang="de-AT" sz="2800" dirty="0" smtClean="0"/>
              <a:t> über positions-Index</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9870065" y="5822012"/>
            <a:ext cx="9686925" cy="4800600"/>
          </a:xfrm>
          <a:prstGeom prst="rect">
            <a:avLst/>
          </a:prstGeom>
        </p:spPr>
      </p:pic>
    </p:spTree>
    <p:extLst>
      <p:ext uri="{BB962C8B-B14F-4D97-AF65-F5344CB8AC3E}">
        <p14:creationId xmlns:p14="http://schemas.microsoft.com/office/powerpoint/2010/main" val="29687030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76289 -0.6412 " pathEditMode="relative" rAng="0" ptsTypes="AA">
                                      <p:cBhvr>
                                        <p:cTn id="6" dur="2000" fill="hold"/>
                                        <p:tgtEl>
                                          <p:spTgt spid="4"/>
                                        </p:tgtEl>
                                        <p:attrNameLst>
                                          <p:attrName>ppt_x</p:attrName>
                                          <p:attrName>ppt_y</p:attrName>
                                        </p:attrNameLst>
                                      </p:cBhvr>
                                      <p:rCtr x="-38151" y="-3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Verschachtelte Funktionen</a:t>
            </a:r>
            <a:endParaRPr lang="de-AT" dirty="0"/>
          </a:p>
        </p:txBody>
      </p:sp>
      <p:sp>
        <p:nvSpPr>
          <p:cNvPr id="3" name="Inhaltsplatzhalter 2"/>
          <p:cNvSpPr>
            <a:spLocks noGrp="1"/>
          </p:cNvSpPr>
          <p:nvPr>
            <p:ph sz="quarter" idx="12"/>
          </p:nvPr>
        </p:nvSpPr>
        <p:spPr/>
        <p:txBody>
          <a:bodyPr/>
          <a:lstStyle/>
          <a:p>
            <a:r>
              <a:rPr lang="de-AT" sz="2800" dirty="0" smtClean="0"/>
              <a:t>Funktionen können innerhalb von Funktionen definiert werden</a:t>
            </a:r>
          </a:p>
          <a:p>
            <a:r>
              <a:rPr lang="de-AT" sz="2800" dirty="0" smtClean="0"/>
              <a:t>Kontrolliert Sichtbarkeit</a:t>
            </a:r>
          </a:p>
          <a:p>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6096000" y="1287462"/>
            <a:ext cx="5105400" cy="5095875"/>
          </a:xfrm>
          <a:prstGeom prst="rect">
            <a:avLst/>
          </a:prstGeom>
        </p:spPr>
      </p:pic>
    </p:spTree>
    <p:extLst>
      <p:ext uri="{BB962C8B-B14F-4D97-AF65-F5344CB8AC3E}">
        <p14:creationId xmlns:p14="http://schemas.microsoft.com/office/powerpoint/2010/main" val="346615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5400" dirty="0" smtClean="0"/>
              <a:t>Scopes / Sichtbarkeit von Variablen</a:t>
            </a:r>
            <a:endParaRPr lang="de-AT" sz="5400" dirty="0"/>
          </a:p>
        </p:txBody>
      </p:sp>
      <p:sp>
        <p:nvSpPr>
          <p:cNvPr id="3" name="Inhaltsplatzhalter 2"/>
          <p:cNvSpPr>
            <a:spLocks noGrp="1"/>
          </p:cNvSpPr>
          <p:nvPr>
            <p:ph sz="quarter" idx="12"/>
          </p:nvPr>
        </p:nvSpPr>
        <p:spPr/>
        <p:txBody>
          <a:bodyPr/>
          <a:lstStyle/>
          <a:p>
            <a:r>
              <a:rPr lang="de-AT" sz="3600" dirty="0" smtClean="0"/>
              <a:t>Funktionen können äußere Variablen referenzieren</a:t>
            </a:r>
          </a:p>
          <a:p>
            <a:pPr lvl="1"/>
            <a:r>
              <a:rPr lang="de-AT" sz="3200" dirty="0" err="1" smtClean="0"/>
              <a:t>Closures</a:t>
            </a:r>
            <a:endParaRPr lang="de-AT" sz="3200"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50414" y="2454275"/>
            <a:ext cx="5915025" cy="3857625"/>
          </a:xfrm>
          <a:prstGeom prst="rect">
            <a:avLst/>
          </a:prstGeom>
        </p:spPr>
      </p:pic>
      <p:pic>
        <p:nvPicPr>
          <p:cNvPr id="5" name="Grafik 4"/>
          <p:cNvPicPr>
            <a:picLocks noChangeAspect="1"/>
          </p:cNvPicPr>
          <p:nvPr/>
        </p:nvPicPr>
        <p:blipFill>
          <a:blip r:embed="rId3"/>
          <a:stretch>
            <a:fillRect/>
          </a:stretch>
        </p:blipFill>
        <p:spPr>
          <a:xfrm>
            <a:off x="5643419" y="2749550"/>
            <a:ext cx="4267200" cy="3562350"/>
          </a:xfrm>
          <a:prstGeom prst="rect">
            <a:avLst/>
          </a:prstGeom>
        </p:spPr>
      </p:pic>
      <p:pic>
        <p:nvPicPr>
          <p:cNvPr id="6" name="Grafik 5"/>
          <p:cNvPicPr>
            <a:picLocks noChangeAspect="1"/>
          </p:cNvPicPr>
          <p:nvPr/>
        </p:nvPicPr>
        <p:blipFill>
          <a:blip r:embed="rId4"/>
          <a:stretch>
            <a:fillRect/>
          </a:stretch>
        </p:blipFill>
        <p:spPr>
          <a:xfrm>
            <a:off x="5994400" y="3044825"/>
            <a:ext cx="4267200" cy="3562350"/>
          </a:xfrm>
          <a:prstGeom prst="rect">
            <a:avLst/>
          </a:prstGeom>
        </p:spPr>
      </p:pic>
      <p:pic>
        <p:nvPicPr>
          <p:cNvPr id="7" name="Grafik 6"/>
          <p:cNvPicPr>
            <a:picLocks noChangeAspect="1"/>
          </p:cNvPicPr>
          <p:nvPr/>
        </p:nvPicPr>
        <p:blipFill>
          <a:blip r:embed="rId5"/>
          <a:stretch>
            <a:fillRect/>
          </a:stretch>
        </p:blipFill>
        <p:spPr>
          <a:xfrm>
            <a:off x="6346320" y="3340100"/>
            <a:ext cx="4267200" cy="3562350"/>
          </a:xfrm>
          <a:prstGeom prst="rect">
            <a:avLst/>
          </a:prstGeom>
        </p:spPr>
      </p:pic>
    </p:spTree>
    <p:extLst>
      <p:ext uri="{BB962C8B-B14F-4D97-AF65-F5344CB8AC3E}">
        <p14:creationId xmlns:p14="http://schemas.microsoft.com/office/powerpoint/2010/main" val="24227182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 sind Daten</a:t>
            </a:r>
            <a:endParaRPr lang="de-AT" dirty="0"/>
          </a:p>
        </p:txBody>
      </p:sp>
      <p:sp>
        <p:nvSpPr>
          <p:cNvPr id="3" name="Inhaltsplatzhalter 2"/>
          <p:cNvSpPr>
            <a:spLocks noGrp="1"/>
          </p:cNvSpPr>
          <p:nvPr>
            <p:ph sz="quarter" idx="12"/>
          </p:nvPr>
        </p:nvSpPr>
        <p:spPr/>
        <p:txBody>
          <a:bodyPr/>
          <a:lstStyle/>
          <a:p>
            <a:r>
              <a:rPr lang="de-AT" sz="2800" dirty="0" smtClean="0"/>
              <a:t>Können wie Variablen gehalten und übergeben werden</a:t>
            </a:r>
          </a:p>
          <a:p>
            <a:pPr lvl="1"/>
            <a:r>
              <a:rPr lang="de-AT" sz="2400" dirty="0" smtClean="0"/>
              <a:t>Als Parameter</a:t>
            </a:r>
          </a:p>
          <a:p>
            <a:pPr lvl="1"/>
            <a:r>
              <a:rPr lang="de-AT" sz="2400" dirty="0"/>
              <a:t>Als </a:t>
            </a:r>
            <a:r>
              <a:rPr lang="de-AT" sz="2400" dirty="0" err="1">
                <a:ln w="0"/>
                <a:solidFill>
                  <a:schemeClr val="accent1"/>
                </a:solidFill>
                <a:effectLst>
                  <a:outerShdw blurRad="38100" dist="25400" dir="5400000" algn="ctr" rotWithShape="0">
                    <a:srgbClr val="6E747A">
                      <a:alpha val="43000"/>
                    </a:srgbClr>
                  </a:outerShdw>
                </a:effectLst>
              </a:rPr>
              <a:t>return</a:t>
            </a:r>
            <a:r>
              <a:rPr lang="de-AT" sz="2400" dirty="0"/>
              <a:t> W</a:t>
            </a:r>
            <a:r>
              <a:rPr lang="de-AT" sz="2400" dirty="0" smtClean="0"/>
              <a:t>ert</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3522" y="238377"/>
            <a:ext cx="6134100" cy="6391275"/>
          </a:xfrm>
          <a:prstGeom prst="rect">
            <a:avLst/>
          </a:prstGeom>
        </p:spPr>
      </p:pic>
    </p:spTree>
    <p:extLst>
      <p:ext uri="{BB962C8B-B14F-4D97-AF65-F5344CB8AC3E}">
        <p14:creationId xmlns:p14="http://schemas.microsoft.com/office/powerpoint/2010/main" val="12739533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Wie funktioniert das?</a:t>
            </a:r>
            <a:endParaRPr lang="de-AT" dirty="0"/>
          </a:p>
        </p:txBody>
      </p:sp>
      <p:sp>
        <p:nvSpPr>
          <p:cNvPr id="3" name="Inhaltsplatzhalter 2"/>
          <p:cNvSpPr>
            <a:spLocks noGrp="1"/>
          </p:cNvSpPr>
          <p:nvPr>
            <p:ph sz="quarter" idx="12"/>
          </p:nvPr>
        </p:nvSpPr>
        <p:spPr/>
        <p:txBody>
          <a:bodyPr/>
          <a:lstStyle/>
          <a:p>
            <a:r>
              <a:rPr lang="de-AT" sz="2800" dirty="0" smtClean="0"/>
              <a:t>Jeder Funktionsaufruf hat eine Aufrufs-Umgebung (</a:t>
            </a:r>
            <a:r>
              <a:rPr lang="de-AT" sz="2800" dirty="0" err="1" smtClean="0"/>
              <a:t>Scope</a:t>
            </a:r>
            <a:r>
              <a:rPr lang="de-AT" sz="2800" dirty="0" smtClean="0"/>
              <a:t>)</a:t>
            </a:r>
          </a:p>
          <a:p>
            <a:pPr lvl="1"/>
            <a:r>
              <a:rPr lang="de-AT" sz="2400" dirty="0" smtClean="0"/>
              <a:t>Objekte</a:t>
            </a:r>
          </a:p>
          <a:p>
            <a:pPr lvl="1"/>
            <a:r>
              <a:rPr lang="de-AT" sz="2400" dirty="0" smtClean="0"/>
              <a:t>Nicht referenzierte Objekte werden </a:t>
            </a:r>
            <a:r>
              <a:rPr lang="de-AT" sz="2400" dirty="0" err="1" smtClean="0"/>
              <a:t>Garbage-Collected</a:t>
            </a:r>
            <a:endParaRPr lang="de-AT" sz="2400" dirty="0" smtClean="0"/>
          </a:p>
          <a:p>
            <a:r>
              <a:rPr lang="de-AT" sz="2800" dirty="0" smtClean="0"/>
              <a:t>Baustein für etliche JS Patterns</a:t>
            </a:r>
            <a:endParaRPr lang="de-AT" sz="2800" dirty="0"/>
          </a:p>
        </p:txBody>
      </p:sp>
      <p:sp>
        <p:nvSpPr>
          <p:cNvPr id="7" name="Text Placeholder 6"/>
          <p:cNvSpPr>
            <a:spLocks noGrp="1"/>
          </p:cNvSpPr>
          <p:nvPr>
            <p:ph type="body" sz="quarter" idx="23"/>
          </p:nvPr>
        </p:nvSpPr>
        <p:spPr/>
        <p:txBody>
          <a:bodyPr/>
          <a:lstStyle/>
          <a:p>
            <a:endParaRPr lang="de-AT"/>
          </a:p>
        </p:txBody>
      </p:sp>
      <p:sp>
        <p:nvSpPr>
          <p:cNvPr id="4" name="Rechteck 3"/>
          <p:cNvSpPr/>
          <p:nvPr/>
        </p:nvSpPr>
        <p:spPr>
          <a:xfrm>
            <a:off x="1268845" y="3819016"/>
            <a:ext cx="4396510" cy="2976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AT" dirty="0" smtClean="0"/>
              <a:t>Global </a:t>
            </a:r>
            <a:r>
              <a:rPr lang="de-AT" dirty="0" err="1" smtClean="0"/>
              <a:t>Scope</a:t>
            </a:r>
            <a:r>
              <a:rPr lang="de-AT" dirty="0" smtClean="0"/>
              <a:t> (</a:t>
            </a:r>
            <a:r>
              <a:rPr lang="de-AT" dirty="0" err="1" smtClean="0"/>
              <a:t>the</a:t>
            </a:r>
            <a:r>
              <a:rPr lang="de-AT" dirty="0" smtClean="0"/>
              <a:t> </a:t>
            </a:r>
            <a:r>
              <a:rPr lang="de-AT" dirty="0" err="1" smtClean="0"/>
              <a:t>window</a:t>
            </a:r>
            <a:r>
              <a:rPr lang="de-AT" dirty="0" smtClean="0"/>
              <a:t> </a:t>
            </a:r>
            <a:r>
              <a:rPr lang="de-AT" dirty="0" err="1" smtClean="0"/>
              <a:t>object</a:t>
            </a:r>
            <a:r>
              <a:rPr lang="de-AT" dirty="0" smtClean="0"/>
              <a:t>)</a:t>
            </a:r>
            <a:endParaRPr lang="de-AT" dirty="0"/>
          </a:p>
        </p:txBody>
      </p:sp>
      <p:sp>
        <p:nvSpPr>
          <p:cNvPr id="5" name="Rechteck 4"/>
          <p:cNvSpPr/>
          <p:nvPr/>
        </p:nvSpPr>
        <p:spPr>
          <a:xfrm>
            <a:off x="1666007" y="4393834"/>
            <a:ext cx="3749965" cy="2189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smtClean="0"/>
              <a:t>someVar</a:t>
            </a:r>
            <a:endParaRPr lang="de-AT" i="1" dirty="0"/>
          </a:p>
        </p:txBody>
      </p:sp>
      <p:sp>
        <p:nvSpPr>
          <p:cNvPr id="6" name="Rechteck 5"/>
          <p:cNvSpPr/>
          <p:nvPr/>
        </p:nvSpPr>
        <p:spPr>
          <a:xfrm>
            <a:off x="1975425" y="5049618"/>
            <a:ext cx="3080330" cy="1233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a:t>arguments</a:t>
            </a:r>
            <a:endParaRPr lang="de-AT" i="1" dirty="0"/>
          </a:p>
          <a:p>
            <a:r>
              <a:rPr lang="de-AT" i="1" dirty="0" err="1" smtClean="0"/>
              <a:t>localVar</a:t>
            </a:r>
            <a:endParaRPr lang="de-AT" i="1" dirty="0" smtClean="0"/>
          </a:p>
        </p:txBody>
      </p:sp>
      <p:pic>
        <p:nvPicPr>
          <p:cNvPr id="8" name="Grafik 7"/>
          <p:cNvPicPr>
            <a:picLocks noChangeAspect="1"/>
          </p:cNvPicPr>
          <p:nvPr/>
        </p:nvPicPr>
        <p:blipFill>
          <a:blip r:embed="rId2"/>
          <a:stretch>
            <a:fillRect/>
          </a:stretch>
        </p:blipFill>
        <p:spPr>
          <a:xfrm>
            <a:off x="6096000" y="4056709"/>
            <a:ext cx="3810000" cy="1990725"/>
          </a:xfrm>
          <a:prstGeom prst="rect">
            <a:avLst/>
          </a:prstGeom>
        </p:spPr>
      </p:pic>
      <p:sp>
        <p:nvSpPr>
          <p:cNvPr id="17" name="Nach rechts gekrümmter Pfeil 16"/>
          <p:cNvSpPr/>
          <p:nvPr/>
        </p:nvSpPr>
        <p:spPr>
          <a:xfrm rot="10800000">
            <a:off x="4843314" y="4691418"/>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
        <p:nvSpPr>
          <p:cNvPr id="18" name="Nach rechts gekrümmter Pfeil 17"/>
          <p:cNvSpPr/>
          <p:nvPr/>
        </p:nvSpPr>
        <p:spPr>
          <a:xfrm rot="10800000">
            <a:off x="4912589" y="3853507"/>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Tree>
    <p:extLst>
      <p:ext uri="{BB962C8B-B14F-4D97-AF65-F5344CB8AC3E}">
        <p14:creationId xmlns:p14="http://schemas.microsoft.com/office/powerpoint/2010/main" val="694488540"/>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Konstruktor Funktionen</a:t>
            </a:r>
            <a:endParaRPr lang="de-AT" dirty="0"/>
          </a:p>
        </p:txBody>
      </p:sp>
      <p:sp>
        <p:nvSpPr>
          <p:cNvPr id="3" name="Inhaltsplatzhalter 2"/>
          <p:cNvSpPr>
            <a:spLocks noGrp="1"/>
          </p:cNvSpPr>
          <p:nvPr>
            <p:ph sz="quarter" idx="12"/>
          </p:nvPr>
        </p:nvSpPr>
        <p:spPr/>
        <p:txBody>
          <a:bodyPr/>
          <a:lstStyle/>
          <a:p>
            <a:r>
              <a:rPr lang="de-AT" sz="2400" dirty="0" smtClean="0"/>
              <a:t>Operator </a:t>
            </a:r>
            <a:r>
              <a:rPr lang="de-AT" sz="2400" dirty="0" err="1" smtClean="0">
                <a:ln w="0"/>
                <a:solidFill>
                  <a:schemeClr val="accent1"/>
                </a:solidFill>
                <a:effectLst>
                  <a:outerShdw blurRad="38100" dist="25400" dir="5400000" algn="ctr" rotWithShape="0">
                    <a:srgbClr val="6E747A">
                      <a:alpha val="43000"/>
                    </a:srgbClr>
                  </a:outerShdw>
                </a:effectLst>
              </a:rPr>
              <a:t>new</a:t>
            </a:r>
            <a:r>
              <a:rPr lang="de-AT" sz="2400" dirty="0" smtClean="0">
                <a:ln w="0"/>
                <a:solidFill>
                  <a:schemeClr val="accent1"/>
                </a:solidFill>
                <a:effectLst>
                  <a:outerShdw blurRad="38100" dist="25400" dir="5400000" algn="ctr" rotWithShape="0">
                    <a:srgbClr val="6E747A">
                      <a:alpha val="43000"/>
                    </a:srgbClr>
                  </a:outerShdw>
                </a:effectLst>
              </a:rPr>
              <a:t> </a:t>
            </a:r>
          </a:p>
          <a:p>
            <a:pPr lvl="1"/>
            <a:r>
              <a:rPr lang="de-AT" sz="2000" dirty="0" smtClean="0"/>
              <a:t>Erzeugt ein neues Objekt</a:t>
            </a:r>
          </a:p>
          <a:p>
            <a:pPr lvl="1"/>
            <a:r>
              <a:rPr lang="de-AT" sz="2000" dirty="0" smtClean="0"/>
              <a:t>Übergibt das neue Objekt als </a:t>
            </a:r>
            <a:r>
              <a:rPr lang="de-AT" sz="2000" dirty="0" err="1" smtClean="0">
                <a:ln w="0"/>
                <a:solidFill>
                  <a:schemeClr val="accent1"/>
                </a:solidFill>
                <a:effectLst>
                  <a:outerShdw blurRad="38100" dist="25400" dir="5400000" algn="ctr" rotWithShape="0">
                    <a:srgbClr val="6E747A">
                      <a:alpha val="43000"/>
                    </a:srgbClr>
                  </a:outerShdw>
                </a:effectLst>
              </a:rPr>
              <a:t>this</a:t>
            </a:r>
            <a:endParaRPr lang="de-AT" sz="2000" dirty="0" smtClean="0">
              <a:ln w="0"/>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096000" y="2110220"/>
            <a:ext cx="5438775" cy="3524250"/>
          </a:xfrm>
          <a:prstGeom prst="rect">
            <a:avLst/>
          </a:prstGeom>
        </p:spPr>
      </p:pic>
    </p:spTree>
    <p:extLst>
      <p:ext uri="{BB962C8B-B14F-4D97-AF65-F5344CB8AC3E}">
        <p14:creationId xmlns:p14="http://schemas.microsoft.com/office/powerpoint/2010/main" val="730950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n w="0"/>
                <a:solidFill>
                  <a:schemeClr val="accent1"/>
                </a:solidFill>
                <a:effectLst>
                  <a:outerShdw blurRad="38100" dist="25400" dir="5400000" algn="ctr" rotWithShape="0">
                    <a:srgbClr val="6E747A">
                      <a:alpha val="43000"/>
                    </a:srgbClr>
                  </a:outerShdw>
                </a:effectLst>
              </a:rPr>
              <a:t>this</a:t>
            </a:r>
            <a:endParaRPr lang="de-AT" dirty="0"/>
          </a:p>
        </p:txBody>
      </p:sp>
      <p:sp>
        <p:nvSpPr>
          <p:cNvPr id="3" name="Inhaltsplatzhalter 2"/>
          <p:cNvSpPr>
            <a:spLocks noGrp="1"/>
          </p:cNvSpPr>
          <p:nvPr>
            <p:ph sz="quarter" idx="12"/>
          </p:nvPr>
        </p:nvSpPr>
        <p:spPr/>
        <p:txBody>
          <a:bodyPr/>
          <a:lstStyle/>
          <a:p>
            <a:r>
              <a:rPr lang="de-AT" sz="4000" dirty="0" smtClean="0"/>
              <a:t>Funktionen sind Daten</a:t>
            </a:r>
          </a:p>
          <a:p>
            <a:pPr lvl="1"/>
            <a:r>
              <a:rPr lang="de-AT" sz="3600" dirty="0" smtClean="0"/>
              <a:t>Können als Properties gespeichert werden</a:t>
            </a:r>
          </a:p>
          <a:p>
            <a:r>
              <a:rPr lang="de-AT" sz="4000" dirty="0" smtClean="0"/>
              <a:t>Methoden Aufruf über Objekt-eigenschaft:</a:t>
            </a:r>
          </a:p>
          <a:p>
            <a:pPr lvl="1"/>
            <a:r>
              <a:rPr lang="de-AT" sz="3600" dirty="0" err="1" smtClean="0"/>
              <a:t>this</a:t>
            </a:r>
            <a:r>
              <a:rPr lang="de-AT" sz="3600" dirty="0"/>
              <a:t> </a:t>
            </a:r>
            <a:r>
              <a:rPr lang="de-AT" sz="3600" dirty="0" smtClean="0"/>
              <a:t>zeigt auf das Objekt</a:t>
            </a:r>
            <a:endParaRPr lang="de-AT" sz="36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911214" y="5300374"/>
            <a:ext cx="7743825" cy="5419725"/>
          </a:xfrm>
          <a:prstGeom prst="rect">
            <a:avLst/>
          </a:prstGeom>
        </p:spPr>
      </p:pic>
    </p:spTree>
    <p:extLst>
      <p:ext uri="{BB962C8B-B14F-4D97-AF65-F5344CB8AC3E}">
        <p14:creationId xmlns:p14="http://schemas.microsoft.com/office/powerpoint/2010/main" val="10614521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63021 -0.68056 " pathEditMode="relative" rAng="0" ptsTypes="AA">
                                      <p:cBhvr>
                                        <p:cTn id="6" dur="2000" fill="hold"/>
                                        <p:tgtEl>
                                          <p:spTgt spid="4"/>
                                        </p:tgtEl>
                                        <p:attrNameLst>
                                          <p:attrName>ppt_x</p:attrName>
                                          <p:attrName>ppt_y</p:attrName>
                                        </p:attrNameLst>
                                      </p:cBhvr>
                                      <p:rCtr x="-31510" y="-3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2800" dirty="0" smtClean="0"/>
              <a:t>Jedes Objekt hat eine interne Referenz auf ein anderes Objekt</a:t>
            </a:r>
          </a:p>
          <a:p>
            <a:r>
              <a:rPr lang="de-AT" sz="2800" dirty="0" smtClean="0"/>
              <a:t>Das "Prototype" Objekt</a:t>
            </a:r>
          </a:p>
          <a:p>
            <a:r>
              <a:rPr lang="de-AT" sz="2800" dirty="0" smtClean="0"/>
              <a:t>Fallback-Mechanismus beim Lesen von Eigenschaften</a:t>
            </a:r>
          </a:p>
          <a:p>
            <a:pPr lvl="1"/>
            <a:r>
              <a:rPr lang="de-AT" sz="2400" dirty="0" smtClean="0"/>
              <a:t>Eigenschaft nicht gefunden? -&gt; „Schau im Prototype nach“</a:t>
            </a:r>
          </a:p>
          <a:p>
            <a:endParaRPr lang="de-AT" sz="2800" dirty="0" smtClean="0"/>
          </a:p>
          <a:p>
            <a:pPr lvl="1"/>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7584" y="1328738"/>
            <a:ext cx="5800725" cy="4848225"/>
          </a:xfrm>
          <a:prstGeom prst="rect">
            <a:avLst/>
          </a:prstGeom>
        </p:spPr>
      </p:pic>
    </p:spTree>
    <p:extLst>
      <p:ext uri="{BB962C8B-B14F-4D97-AF65-F5344CB8AC3E}">
        <p14:creationId xmlns:p14="http://schemas.microsoft.com/office/powerpoint/2010/main" val="971375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3200" dirty="0" smtClean="0"/>
              <a:t>Lesen</a:t>
            </a:r>
          </a:p>
          <a:p>
            <a:pPr lvl="1"/>
            <a:r>
              <a:rPr lang="de-AT" sz="2800" dirty="0" err="1" smtClean="0"/>
              <a:t>Fallback</a:t>
            </a:r>
            <a:r>
              <a:rPr lang="de-AT" sz="2800" dirty="0" smtClean="0"/>
              <a:t> über prototype-Kette</a:t>
            </a:r>
          </a:p>
          <a:p>
            <a:r>
              <a:rPr lang="de-AT" sz="3200" dirty="0" smtClean="0"/>
              <a:t>Schreiben </a:t>
            </a:r>
          </a:p>
          <a:p>
            <a:pPr lvl="1"/>
            <a:r>
              <a:rPr lang="de-AT" sz="2800" dirty="0" smtClean="0"/>
              <a:t>kein </a:t>
            </a:r>
            <a:r>
              <a:rPr lang="de-AT" sz="2800" dirty="0" err="1" smtClean="0"/>
              <a:t>Fallback</a:t>
            </a:r>
            <a:r>
              <a:rPr lang="de-AT" sz="2800" dirty="0" smtClean="0"/>
              <a:t>, setzt neues Property</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6018344"/>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553" y="1677612"/>
            <a:ext cx="5252779" cy="4903426"/>
          </a:xfrm>
          <a:prstGeom prst="rect">
            <a:avLst/>
          </a:prstGeom>
        </p:spPr>
      </p:pic>
      <p:sp>
        <p:nvSpPr>
          <p:cNvPr id="2" name="Titel 1"/>
          <p:cNvSpPr>
            <a:spLocks noGrp="1"/>
          </p:cNvSpPr>
          <p:nvPr>
            <p:ph type="title"/>
          </p:nvPr>
        </p:nvSpPr>
        <p:spPr/>
        <p:txBody>
          <a:bodyPr/>
          <a:lstStyle/>
          <a:p>
            <a:r>
              <a:rPr lang="de-AT" dirty="0" smtClean="0"/>
              <a:t>prototype</a:t>
            </a:r>
            <a:endParaRPr lang="de-AT" dirty="0"/>
          </a:p>
        </p:txBody>
      </p:sp>
      <p:sp>
        <p:nvSpPr>
          <p:cNvPr id="3" name="Content Placeholder 2"/>
          <p:cNvSpPr>
            <a:spLocks noGrp="1"/>
          </p:cNvSpPr>
          <p:nvPr>
            <p:ph sz="quarter" idx="12"/>
          </p:nvPr>
        </p:nvSpPr>
        <p:spPr/>
        <p:txBody>
          <a:bodyPr/>
          <a:lstStyle/>
          <a:p>
            <a:endParaRPr lang="de-AT" dirty="0"/>
          </a:p>
        </p:txBody>
      </p:sp>
      <p:sp>
        <p:nvSpPr>
          <p:cNvPr id="4" name="Text Placeholder 3"/>
          <p:cNvSpPr>
            <a:spLocks noGrp="1"/>
          </p:cNvSpPr>
          <p:nvPr>
            <p:ph type="body" sz="quarter" idx="23"/>
          </p:nvPr>
        </p:nvSpPr>
        <p:spPr/>
        <p:txBody>
          <a:bodyPr/>
          <a:lstStyle/>
          <a:p>
            <a:endParaRPr lang="de-AT"/>
          </a:p>
        </p:txBody>
      </p:sp>
      <p:sp>
        <p:nvSpPr>
          <p:cNvPr id="6" name="Rechteck 5"/>
          <p:cNvSpPr/>
          <p:nvPr/>
        </p:nvSpPr>
        <p:spPr>
          <a:xfrm>
            <a:off x="1371599" y="4280734"/>
            <a:ext cx="3285461"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261497" y="1027906"/>
            <a:ext cx="1956391" cy="1092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Circle </a:t>
            </a:r>
            <a:r>
              <a:rPr lang="de-AT" dirty="0" err="1" smtClean="0"/>
              <a:t>Proto</a:t>
            </a:r>
            <a:endParaRPr lang="de-AT" dirty="0" smtClean="0"/>
          </a:p>
          <a:p>
            <a:pPr algn="ctr"/>
            <a:r>
              <a:rPr lang="de-AT" dirty="0" err="1" smtClean="0"/>
              <a:t>pi</a:t>
            </a:r>
            <a:r>
              <a:rPr lang="de-AT" dirty="0" smtClean="0"/>
              <a:t> = 3.1415</a:t>
            </a:r>
          </a:p>
          <a:p>
            <a:pPr algn="ctr"/>
            <a:r>
              <a:rPr lang="de-AT" dirty="0" err="1" smtClean="0"/>
              <a:t>area</a:t>
            </a:r>
            <a:r>
              <a:rPr lang="de-AT" dirty="0" smtClean="0"/>
              <a:t> = …</a:t>
            </a:r>
            <a:endParaRPr lang="de-AT" dirty="0"/>
          </a:p>
        </p:txBody>
      </p:sp>
      <p:sp>
        <p:nvSpPr>
          <p:cNvPr id="8" name="Rechteck 7"/>
          <p:cNvSpPr/>
          <p:nvPr/>
        </p:nvSpPr>
        <p:spPr>
          <a:xfrm>
            <a:off x="6691423" y="3016964"/>
            <a:ext cx="1956391" cy="1246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smtClean="0"/>
              <a:t>c</a:t>
            </a:r>
          </a:p>
          <a:p>
            <a:pPr algn="ctr"/>
            <a:r>
              <a:rPr lang="de-AT" dirty="0" err="1" smtClean="0"/>
              <a:t>radius</a:t>
            </a:r>
            <a:r>
              <a:rPr lang="de-AT" dirty="0" smtClean="0"/>
              <a:t> = 10</a:t>
            </a:r>
          </a:p>
          <a:p>
            <a:pPr algn="ctr"/>
            <a:r>
              <a:rPr lang="de-AT" dirty="0" err="1" smtClean="0"/>
              <a:t>pi</a:t>
            </a:r>
            <a:r>
              <a:rPr lang="de-AT" dirty="0" smtClean="0"/>
              <a:t> = 4</a:t>
            </a:r>
            <a:endParaRPr lang="de-AT" dirty="0"/>
          </a:p>
        </p:txBody>
      </p:sp>
      <p:sp>
        <p:nvSpPr>
          <p:cNvPr id="11" name="Rechteck 10"/>
          <p:cNvSpPr/>
          <p:nvPr/>
        </p:nvSpPr>
        <p:spPr>
          <a:xfrm>
            <a:off x="9397409" y="3016965"/>
            <a:ext cx="1956391" cy="1246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a:t>d</a:t>
            </a:r>
            <a:endParaRPr lang="de-AT" dirty="0" smtClean="0"/>
          </a:p>
          <a:p>
            <a:pPr algn="ctr"/>
            <a:r>
              <a:rPr lang="de-AT" dirty="0" err="1" smtClean="0"/>
              <a:t>radius</a:t>
            </a:r>
            <a:r>
              <a:rPr lang="de-AT" dirty="0" smtClean="0"/>
              <a:t> = 20</a:t>
            </a:r>
            <a:endParaRPr lang="de-AT" dirty="0"/>
          </a:p>
        </p:txBody>
      </p:sp>
      <p:cxnSp>
        <p:nvCxnSpPr>
          <p:cNvPr id="13" name="Gerade Verbindung mit Pfeil 12"/>
          <p:cNvCxnSpPr>
            <a:stCxn id="8" idx="0"/>
            <a:endCxn id="7" idx="2"/>
          </p:cNvCxnSpPr>
          <p:nvPr/>
        </p:nvCxnSpPr>
        <p:spPr>
          <a:xfrm flipV="1">
            <a:off x="7669619" y="2120480"/>
            <a:ext cx="1570074" cy="89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0"/>
            <a:endCxn id="7" idx="2"/>
          </p:cNvCxnSpPr>
          <p:nvPr/>
        </p:nvCxnSpPr>
        <p:spPr>
          <a:xfrm flipH="1" flipV="1">
            <a:off x="9239693" y="2120480"/>
            <a:ext cx="1135912" cy="89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9858093" y="2353469"/>
            <a:ext cx="1116459" cy="369332"/>
          </a:xfrm>
          <a:prstGeom prst="rect">
            <a:avLst/>
          </a:prstGeom>
          <a:noFill/>
        </p:spPr>
        <p:txBody>
          <a:bodyPr wrap="none" rtlCol="0">
            <a:spAutoFit/>
          </a:bodyPr>
          <a:lstStyle/>
          <a:p>
            <a:r>
              <a:rPr lang="de-AT" dirty="0" smtClean="0"/>
              <a:t>Prototype</a:t>
            </a:r>
          </a:p>
        </p:txBody>
      </p:sp>
      <p:sp>
        <p:nvSpPr>
          <p:cNvPr id="17" name="Textfeld 16"/>
          <p:cNvSpPr txBox="1"/>
          <p:nvPr/>
        </p:nvSpPr>
        <p:spPr>
          <a:xfrm>
            <a:off x="7192009" y="2358184"/>
            <a:ext cx="1116459" cy="369332"/>
          </a:xfrm>
          <a:prstGeom prst="rect">
            <a:avLst/>
          </a:prstGeom>
          <a:noFill/>
        </p:spPr>
        <p:txBody>
          <a:bodyPr wrap="none" rtlCol="0">
            <a:spAutoFit/>
          </a:bodyPr>
          <a:lstStyle/>
          <a:p>
            <a:r>
              <a:rPr lang="de-AT" dirty="0" smtClean="0"/>
              <a:t>Prototype</a:t>
            </a:r>
          </a:p>
        </p:txBody>
      </p:sp>
      <p:sp>
        <p:nvSpPr>
          <p:cNvPr id="20" name="Legende mit Linie 1 19"/>
          <p:cNvSpPr/>
          <p:nvPr/>
        </p:nvSpPr>
        <p:spPr>
          <a:xfrm>
            <a:off x="4486939" y="4927190"/>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10, </a:t>
            </a:r>
            <a:r>
              <a:rPr lang="de-AT" dirty="0" err="1" smtClean="0"/>
              <a:t>pi</a:t>
            </a:r>
            <a:r>
              <a:rPr lang="de-AT" dirty="0" smtClean="0"/>
              <a:t> = 4)</a:t>
            </a:r>
            <a:endParaRPr lang="de-AT" dirty="0"/>
          </a:p>
        </p:txBody>
      </p:sp>
      <p:sp>
        <p:nvSpPr>
          <p:cNvPr id="21" name="Legende mit Linie 1 20"/>
          <p:cNvSpPr/>
          <p:nvPr/>
        </p:nvSpPr>
        <p:spPr>
          <a:xfrm>
            <a:off x="4486939" y="5971702"/>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20)</a:t>
            </a:r>
          </a:p>
          <a:p>
            <a:pPr algn="ctr"/>
            <a:r>
              <a:rPr lang="de-AT" dirty="0" err="1" smtClean="0"/>
              <a:t>pi</a:t>
            </a:r>
            <a:r>
              <a:rPr lang="de-AT" dirty="0" smtClean="0"/>
              <a:t> </a:t>
            </a:r>
            <a:r>
              <a:rPr lang="de-AT" dirty="0" err="1" smtClean="0"/>
              <a:t>from</a:t>
            </a:r>
            <a:r>
              <a:rPr lang="de-AT" dirty="0" smtClean="0"/>
              <a:t> prototype</a:t>
            </a:r>
            <a:endParaRPr lang="de-AT" dirty="0"/>
          </a:p>
        </p:txBody>
      </p:sp>
    </p:spTree>
    <p:extLst>
      <p:ext uri="{BB962C8B-B14F-4D97-AF65-F5344CB8AC3E}">
        <p14:creationId xmlns:p14="http://schemas.microsoft.com/office/powerpoint/2010/main" val="3467031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1.11111E-6 L -0.00039 0.03958 " pathEditMode="relative" rAng="0" ptsTypes="AA">
                                      <p:cBhvr>
                                        <p:cTn id="6" dur="1000" fill="hold"/>
                                        <p:tgtEl>
                                          <p:spTgt spid="6"/>
                                        </p:tgtEl>
                                        <p:attrNameLst>
                                          <p:attrName>ppt_x</p:attrName>
                                          <p:attrName>ppt_y</p:attrName>
                                        </p:attrNameLst>
                                      </p:cBhvr>
                                      <p:rCtr x="-26" y="1968"/>
                                    </p:animMotion>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39 0.03958 L -0.00209 0.10926 " pathEditMode="relative" rAng="0" ptsTypes="AA">
                                      <p:cBhvr>
                                        <p:cTn id="16" dur="1000" fill="hold"/>
                                        <p:tgtEl>
                                          <p:spTgt spid="6"/>
                                        </p:tgtEl>
                                        <p:attrNameLst>
                                          <p:attrName>ppt_x</p:attrName>
                                          <p:attrName>ppt_y</p:attrName>
                                        </p:attrNameLst>
                                      </p:cBhvr>
                                      <p:rCtr x="-91" y="3472"/>
                                    </p:animMotion>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00209 0.10926 L -0.00118 0.17917 " pathEditMode="relative" rAng="0" ptsTypes="AA">
                                      <p:cBhvr>
                                        <p:cTn id="22" dur="1000" fill="hold"/>
                                        <p:tgtEl>
                                          <p:spTgt spid="6"/>
                                        </p:tgtEl>
                                        <p:attrNameLst>
                                          <p:attrName>ppt_x</p:attrName>
                                          <p:attrName>ppt_y</p:attrName>
                                        </p:attrNameLst>
                                      </p:cBhvr>
                                      <p:rCtr x="39" y="3495"/>
                                    </p:animMotion>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00118 0.17917 L 4.375E-6 0.25 " pathEditMode="relative" rAng="0" ptsTypes="AA">
                                      <p:cBhvr>
                                        <p:cTn id="28" dur="1000" fill="hold"/>
                                        <p:tgtEl>
                                          <p:spTgt spid="6"/>
                                        </p:tgtEl>
                                        <p:attrNameLst>
                                          <p:attrName>ppt_x</p:attrName>
                                          <p:attrName>ppt_y</p:attrName>
                                        </p:attrNameLst>
                                      </p:cBhvr>
                                      <p:rCtr x="52" y="3542"/>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uiExpand="1" animBg="1"/>
      <p:bldP spid="6" grpId="2" uiExpand="1" animBg="1"/>
      <p:bldP spid="6" grpId="3" uiExpand="1" animBg="1"/>
      <p:bldP spid="8" grpId="0" animBg="1"/>
      <p:bldP spid="11" grpId="0" animBg="1"/>
      <p:bldP spid="16" grpId="0"/>
      <p:bldP spid="17" grpId="0"/>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Wo finde ich Dokumentation?</a:t>
            </a:r>
            <a:endParaRPr lang="de-AT" dirty="0"/>
          </a:p>
        </p:txBody>
      </p:sp>
      <p:sp>
        <p:nvSpPr>
          <p:cNvPr id="3" name="Inhaltsplatzhalter 2"/>
          <p:cNvSpPr>
            <a:spLocks noGrp="1"/>
          </p:cNvSpPr>
          <p:nvPr>
            <p:ph sz="quarter" idx="12"/>
          </p:nvPr>
        </p:nvSpPr>
        <p:spPr/>
        <p:txBody>
          <a:bodyPr/>
          <a:lstStyle/>
          <a:p>
            <a:r>
              <a:rPr lang="de-AT" sz="2800" dirty="0" smtClean="0"/>
              <a:t>Mozilla Developer Network (MDN)</a:t>
            </a:r>
          </a:p>
          <a:p>
            <a:pPr lvl="1"/>
            <a:r>
              <a:rPr lang="de-AT" sz="2400" dirty="0" smtClean="0">
                <a:hlinkClick r:id="rId2"/>
              </a:rPr>
              <a:t>https://developer.mozilla.org/</a:t>
            </a:r>
            <a:endParaRPr lang="de-AT" sz="2400" dirty="0" smtClean="0"/>
          </a:p>
          <a:p>
            <a:r>
              <a:rPr lang="de-AT" sz="2800" dirty="0"/>
              <a:t>SelfHTML</a:t>
            </a:r>
          </a:p>
          <a:p>
            <a:pPr marL="685800" lvl="2">
              <a:spcBef>
                <a:spcPts val="1000"/>
              </a:spcBef>
            </a:pPr>
            <a:r>
              <a:rPr lang="de-AT" sz="1800" dirty="0">
                <a:hlinkClick r:id="rId3"/>
              </a:rPr>
              <a:t>https://wiki.selfhtml.org</a:t>
            </a:r>
            <a:r>
              <a:rPr lang="de-AT" sz="1800" dirty="0" smtClean="0">
                <a:hlinkClick r:id="rId3"/>
              </a:rPr>
              <a:t>/</a:t>
            </a:r>
            <a:endParaRPr lang="en-US" sz="2800" dirty="0" smtClean="0"/>
          </a:p>
          <a:p>
            <a:r>
              <a:rPr lang="en-US" sz="2800" dirty="0" err="1" smtClean="0"/>
              <a:t>Sehr</a:t>
            </a:r>
            <a:r>
              <a:rPr lang="en-US" sz="2800" dirty="0" smtClean="0"/>
              <a:t> </a:t>
            </a:r>
            <a:r>
              <a:rPr lang="en-US" sz="2800" dirty="0" err="1" smtClean="0"/>
              <a:t>viel</a:t>
            </a:r>
            <a:r>
              <a:rPr lang="en-US" sz="2800" dirty="0" smtClean="0"/>
              <a:t> </a:t>
            </a:r>
            <a:r>
              <a:rPr lang="en-US" sz="2800" dirty="0" err="1" smtClean="0"/>
              <a:t>Doku</a:t>
            </a:r>
            <a:r>
              <a:rPr lang="en-US" sz="2800" dirty="0" smtClean="0"/>
              <a:t> </a:t>
            </a:r>
            <a:r>
              <a:rPr lang="en-US" sz="2800" dirty="0" err="1" smtClean="0"/>
              <a:t>im</a:t>
            </a:r>
            <a:r>
              <a:rPr lang="en-US" sz="2800" dirty="0" smtClean="0"/>
              <a:t> </a:t>
            </a:r>
            <a:r>
              <a:rPr lang="en-US" sz="2800" dirty="0" err="1" smtClean="0"/>
              <a:t>Netz</a:t>
            </a:r>
            <a:endParaRPr lang="en-US" sz="2800" dirty="0" smtClean="0"/>
          </a:p>
          <a:p>
            <a:pPr lvl="1"/>
            <a:r>
              <a:rPr lang="en-US" sz="1733" dirty="0" smtClean="0"/>
              <a:t>Auf </a:t>
            </a:r>
            <a:r>
              <a:rPr lang="en-US" sz="1733" dirty="0" err="1" smtClean="0"/>
              <a:t>Aktualität</a:t>
            </a:r>
            <a:r>
              <a:rPr lang="en-US" sz="1733" dirty="0" smtClean="0"/>
              <a:t> </a:t>
            </a:r>
            <a:r>
              <a:rPr lang="en-US" sz="1733" dirty="0" err="1" smtClean="0"/>
              <a:t>achten</a:t>
            </a:r>
            <a:r>
              <a:rPr lang="en-US" sz="1733" dirty="0" smtClean="0"/>
              <a:t>!</a:t>
            </a:r>
            <a:endParaRPr lang="de-AT" sz="1733"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4"/>
          <a:stretch>
            <a:fillRect/>
          </a:stretch>
        </p:blipFill>
        <p:spPr>
          <a:xfrm>
            <a:off x="5929745" y="2369374"/>
            <a:ext cx="6113751" cy="4112676"/>
          </a:xfrm>
          <a:prstGeom prst="rect">
            <a:avLst/>
          </a:prstGeom>
        </p:spPr>
      </p:pic>
      <p:pic>
        <p:nvPicPr>
          <p:cNvPr id="5" name="Grafik 4"/>
          <p:cNvPicPr>
            <a:picLocks noChangeAspect="1"/>
          </p:cNvPicPr>
          <p:nvPr/>
        </p:nvPicPr>
        <p:blipFill>
          <a:blip r:embed="rId5"/>
          <a:stretch>
            <a:fillRect/>
          </a:stretch>
        </p:blipFill>
        <p:spPr>
          <a:xfrm>
            <a:off x="5242173" y="3258428"/>
            <a:ext cx="5997410" cy="4034414"/>
          </a:xfrm>
          <a:prstGeom prst="rect">
            <a:avLst/>
          </a:prstGeom>
        </p:spPr>
      </p:pic>
    </p:spTree>
    <p:extLst>
      <p:ext uri="{BB962C8B-B14F-4D97-AF65-F5344CB8AC3E}">
        <p14:creationId xmlns:p14="http://schemas.microsoft.com/office/powerpoint/2010/main" val="839811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Inhaltsplatzhalter 2"/>
          <p:cNvSpPr>
            <a:spLocks noGrp="1"/>
          </p:cNvSpPr>
          <p:nvPr>
            <p:ph sz="quarter" idx="12"/>
          </p:nvPr>
        </p:nvSpPr>
        <p:spPr/>
        <p:txBody>
          <a:bodyPr/>
          <a:lstStyle/>
          <a:p>
            <a:r>
              <a:rPr lang="de-AT" sz="2800" dirty="0" smtClean="0"/>
              <a:t>JavaScript hat kein eingebautes Konzept für Vererbung</a:t>
            </a:r>
          </a:p>
          <a:p>
            <a:pPr lvl="1"/>
            <a:r>
              <a:rPr lang="de-AT" sz="2400" dirty="0" smtClean="0"/>
              <a:t>prototype kann als ‚</a:t>
            </a:r>
            <a:r>
              <a:rPr lang="de-AT" sz="2400" dirty="0" err="1" smtClean="0"/>
              <a:t>workaround</a:t>
            </a:r>
            <a:r>
              <a:rPr lang="de-AT" sz="2400" dirty="0" smtClean="0"/>
              <a:t>‘ dafür verwendet werden</a:t>
            </a:r>
          </a:p>
          <a:p>
            <a:r>
              <a:rPr lang="de-AT" sz="2800" dirty="0" smtClean="0"/>
              <a:t>Klassen in </a:t>
            </a:r>
            <a:r>
              <a:rPr lang="de-AT" sz="2800" dirty="0" err="1" smtClean="0"/>
              <a:t>ECMAScript</a:t>
            </a:r>
            <a:r>
              <a:rPr lang="de-AT" sz="2800" dirty="0" smtClean="0"/>
              <a:t> 6 bauen darauf auf</a:t>
            </a:r>
          </a:p>
          <a:p>
            <a:r>
              <a:rPr lang="de-AT" sz="2800" dirty="0" smtClean="0"/>
              <a:t>Beispiel:</a:t>
            </a:r>
            <a:endParaRPr lang="de-AT" sz="2800" dirty="0"/>
          </a:p>
        </p:txBody>
      </p:sp>
      <p:sp>
        <p:nvSpPr>
          <p:cNvPr id="8" name="Text Placeholder 7"/>
          <p:cNvSpPr>
            <a:spLocks noGrp="1"/>
          </p:cNvSpPr>
          <p:nvPr>
            <p:ph type="body" sz="quarter" idx="23"/>
          </p:nvPr>
        </p:nvSpPr>
        <p:spPr/>
        <p:txBody>
          <a:bodyPr/>
          <a:lstStyle/>
          <a:p>
            <a:endParaRPr lang="de-AT"/>
          </a:p>
        </p:txBody>
      </p:sp>
      <p:sp>
        <p:nvSpPr>
          <p:cNvPr id="4" name="Rechteck 3"/>
          <p:cNvSpPr/>
          <p:nvPr/>
        </p:nvSpPr>
        <p:spPr>
          <a:xfrm>
            <a:off x="4118776" y="3474720"/>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Person</a:t>
            </a:r>
          </a:p>
          <a:p>
            <a:pPr algn="ctr"/>
            <a:r>
              <a:rPr lang="de-AT" sz="1100" dirty="0" err="1" smtClean="0"/>
              <a:t>canTalk</a:t>
            </a:r>
            <a:r>
              <a:rPr lang="de-AT" sz="1100" dirty="0" smtClean="0"/>
              <a:t> : </a:t>
            </a:r>
            <a:r>
              <a:rPr lang="de-AT" sz="1100" dirty="0" err="1" smtClean="0"/>
              <a:t>boolean</a:t>
            </a:r>
            <a:endParaRPr lang="de-AT" sz="1100" dirty="0" smtClean="0"/>
          </a:p>
          <a:p>
            <a:pPr algn="ctr"/>
            <a:r>
              <a:rPr lang="de-AT" sz="1100" dirty="0" err="1" smtClean="0"/>
              <a:t>talk</a:t>
            </a:r>
            <a:r>
              <a:rPr lang="de-AT" sz="1100" dirty="0" smtClean="0"/>
              <a:t>()</a:t>
            </a:r>
            <a:endParaRPr lang="de-AT" sz="1100" dirty="0"/>
          </a:p>
        </p:txBody>
      </p:sp>
      <p:sp>
        <p:nvSpPr>
          <p:cNvPr id="5" name="Rechteck 4"/>
          <p:cNvSpPr/>
          <p:nvPr/>
        </p:nvSpPr>
        <p:spPr>
          <a:xfrm>
            <a:off x="1608316"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Employee</a:t>
            </a:r>
            <a:endParaRPr lang="de-AT" dirty="0" smtClean="0"/>
          </a:p>
          <a:p>
            <a:pPr algn="ctr"/>
            <a:r>
              <a:rPr lang="de-AT" sz="1100" dirty="0" err="1" smtClean="0"/>
              <a:t>talk</a:t>
            </a:r>
            <a:r>
              <a:rPr lang="de-AT" sz="1100" dirty="0" smtClean="0"/>
              <a:t>()</a:t>
            </a:r>
            <a:endParaRPr lang="de-AT" sz="1100" dirty="0"/>
          </a:p>
        </p:txBody>
      </p:sp>
      <p:sp>
        <p:nvSpPr>
          <p:cNvPr id="6" name="Rechteck 5"/>
          <p:cNvSpPr/>
          <p:nvPr/>
        </p:nvSpPr>
        <p:spPr>
          <a:xfrm>
            <a:off x="4118774"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Customer</a:t>
            </a:r>
          </a:p>
        </p:txBody>
      </p:sp>
      <p:sp>
        <p:nvSpPr>
          <p:cNvPr id="7" name="Rechteck 6"/>
          <p:cNvSpPr/>
          <p:nvPr/>
        </p:nvSpPr>
        <p:spPr>
          <a:xfrm>
            <a:off x="6388541"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Mime</a:t>
            </a:r>
          </a:p>
        </p:txBody>
      </p:sp>
      <p:cxnSp>
        <p:nvCxnSpPr>
          <p:cNvPr id="9" name="Gerade Verbindung mit Pfeil 8"/>
          <p:cNvCxnSpPr>
            <a:stCxn id="5" idx="0"/>
            <a:endCxn id="4" idx="2"/>
          </p:cNvCxnSpPr>
          <p:nvPr/>
        </p:nvCxnSpPr>
        <p:spPr>
          <a:xfrm flipV="1">
            <a:off x="2296104" y="4166484"/>
            <a:ext cx="2510460"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6" idx="0"/>
            <a:endCxn id="4" idx="2"/>
          </p:cNvCxnSpPr>
          <p:nvPr/>
        </p:nvCxnSpPr>
        <p:spPr>
          <a:xfrm flipV="1">
            <a:off x="4806562" y="4166484"/>
            <a:ext cx="2"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0"/>
            <a:endCxn id="4" idx="2"/>
          </p:cNvCxnSpPr>
          <p:nvPr/>
        </p:nvCxnSpPr>
        <p:spPr>
          <a:xfrm flipH="1" flipV="1">
            <a:off x="4806564" y="4166484"/>
            <a:ext cx="2269765"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66327"/>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825626"/>
            <a:ext cx="5869766" cy="3247306"/>
          </a:xfrm>
          <a:prstGeom prst="rect">
            <a:avLst/>
          </a:prstGeom>
        </p:spPr>
      </p:pic>
      <p:pic>
        <p:nvPicPr>
          <p:cNvPr id="6" name="Grafik 5"/>
          <p:cNvPicPr>
            <a:picLocks noChangeAspect="1"/>
          </p:cNvPicPr>
          <p:nvPr/>
        </p:nvPicPr>
        <p:blipFill>
          <a:blip r:embed="rId3"/>
          <a:stretch>
            <a:fillRect/>
          </a:stretch>
        </p:blipFill>
        <p:spPr>
          <a:xfrm>
            <a:off x="1424873" y="1825626"/>
            <a:ext cx="8745373" cy="4757409"/>
          </a:xfrm>
          <a:prstGeom prst="rect">
            <a:avLst/>
          </a:prstGeom>
        </p:spPr>
      </p:pic>
      <p:pic>
        <p:nvPicPr>
          <p:cNvPr id="7" name="Grafik 6"/>
          <p:cNvPicPr>
            <a:picLocks noChangeAspect="1"/>
          </p:cNvPicPr>
          <p:nvPr/>
        </p:nvPicPr>
        <p:blipFill>
          <a:blip r:embed="rId4"/>
          <a:stretch>
            <a:fillRect/>
          </a:stretch>
        </p:blipFill>
        <p:spPr>
          <a:xfrm>
            <a:off x="2014660" y="1825626"/>
            <a:ext cx="7431157" cy="4586417"/>
          </a:xfrm>
          <a:prstGeom prst="rect">
            <a:avLst/>
          </a:prstGeom>
        </p:spPr>
      </p:pic>
      <p:pic>
        <p:nvPicPr>
          <p:cNvPr id="8" name="Grafik 7"/>
          <p:cNvPicPr>
            <a:picLocks noChangeAspect="1"/>
          </p:cNvPicPr>
          <p:nvPr/>
        </p:nvPicPr>
        <p:blipFill>
          <a:blip r:embed="rId5"/>
          <a:stretch>
            <a:fillRect/>
          </a:stretch>
        </p:blipFill>
        <p:spPr>
          <a:xfrm>
            <a:off x="2492069" y="1825626"/>
            <a:ext cx="6754105" cy="2913353"/>
          </a:xfrm>
          <a:prstGeom prst="rect">
            <a:avLst/>
          </a:prstGeom>
        </p:spPr>
      </p:pic>
    </p:spTree>
    <p:extLst>
      <p:ext uri="{BB962C8B-B14F-4D97-AF65-F5344CB8AC3E}">
        <p14:creationId xmlns:p14="http://schemas.microsoft.com/office/powerpoint/2010/main" val="14112062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4" name="Content Placeholder 3"/>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825625"/>
            <a:ext cx="7191375" cy="4486275"/>
          </a:xfrm>
          <a:prstGeom prst="rect">
            <a:avLst/>
          </a:prstGeom>
        </p:spPr>
      </p:pic>
    </p:spTree>
    <p:extLst>
      <p:ext uri="{BB962C8B-B14F-4D97-AF65-F5344CB8AC3E}">
        <p14:creationId xmlns:p14="http://schemas.microsoft.com/office/powerpoint/2010/main" val="834299192"/>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Namespace Pollution</a:t>
            </a:r>
            <a:endParaRPr lang="de-AT" dirty="0"/>
          </a:p>
        </p:txBody>
      </p:sp>
      <p:sp>
        <p:nvSpPr>
          <p:cNvPr id="3" name="Inhaltsplatzhalter 2"/>
          <p:cNvSpPr>
            <a:spLocks noGrp="1"/>
          </p:cNvSpPr>
          <p:nvPr>
            <p:ph sz="quarter" idx="12"/>
          </p:nvPr>
        </p:nvSpPr>
        <p:spPr/>
        <p:txBody>
          <a:bodyPr/>
          <a:lstStyle/>
          <a:p>
            <a:r>
              <a:rPr lang="de-AT" sz="3600" dirty="0" smtClean="0"/>
              <a:t>Globaler Namespace (</a:t>
            </a:r>
            <a:r>
              <a:rPr lang="de-AT" sz="3600" dirty="0" err="1" smtClean="0"/>
              <a:t>window</a:t>
            </a:r>
            <a:r>
              <a:rPr lang="de-AT" sz="3600" dirty="0" smtClean="0"/>
              <a:t> </a:t>
            </a:r>
            <a:r>
              <a:rPr lang="de-AT" sz="3600" dirty="0" err="1" smtClean="0"/>
              <a:t>Object</a:t>
            </a:r>
            <a:r>
              <a:rPr lang="de-AT" sz="3600" dirty="0" smtClean="0"/>
              <a:t>) führt zu Kollisionen</a:t>
            </a:r>
          </a:p>
          <a:p>
            <a:pPr lvl="1"/>
            <a:r>
              <a:rPr lang="de-AT" sz="3200" dirty="0" smtClean="0"/>
              <a:t>3rd </a:t>
            </a:r>
            <a:r>
              <a:rPr lang="de-AT" sz="3200" dirty="0" err="1" smtClean="0"/>
              <a:t>party</a:t>
            </a:r>
            <a:r>
              <a:rPr lang="de-AT" sz="3200" dirty="0" smtClean="0"/>
              <a:t> Libraries</a:t>
            </a:r>
          </a:p>
          <a:p>
            <a:pPr lvl="1"/>
            <a:r>
              <a:rPr lang="de-AT" sz="3200" dirty="0" smtClean="0"/>
              <a:t>JS kennt keine Module</a:t>
            </a:r>
          </a:p>
          <a:p>
            <a:r>
              <a:rPr lang="de-AT" sz="3600" dirty="0" smtClean="0"/>
              <a:t>Objekte als </a:t>
            </a:r>
            <a:r>
              <a:rPr lang="de-AT" sz="3600" dirty="0" err="1" smtClean="0"/>
              <a:t>namespace</a:t>
            </a:r>
            <a:endParaRPr lang="de-AT" sz="3600" dirty="0" smtClean="0"/>
          </a:p>
          <a:p>
            <a:r>
              <a:rPr lang="de-AT" sz="3600" dirty="0" smtClean="0"/>
              <a:t>Initialisiert durch anonyme Methode + Aufruf</a:t>
            </a:r>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77302680"/>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Modules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9671" y="1690689"/>
            <a:ext cx="4966604" cy="2806884"/>
          </a:xfrm>
          <a:prstGeom prst="rect">
            <a:avLst/>
          </a:prstGeom>
        </p:spPr>
      </p:pic>
      <p:pic>
        <p:nvPicPr>
          <p:cNvPr id="5" name="Grafik 4"/>
          <p:cNvPicPr>
            <a:picLocks noChangeAspect="1"/>
          </p:cNvPicPr>
          <p:nvPr/>
        </p:nvPicPr>
        <p:blipFill>
          <a:blip r:embed="rId3"/>
          <a:stretch>
            <a:fillRect/>
          </a:stretch>
        </p:blipFill>
        <p:spPr>
          <a:xfrm>
            <a:off x="6090352" y="1690688"/>
            <a:ext cx="5172692" cy="3848875"/>
          </a:xfrm>
          <a:prstGeom prst="rect">
            <a:avLst/>
          </a:prstGeom>
        </p:spPr>
      </p:pic>
    </p:spTree>
    <p:extLst>
      <p:ext uri="{BB962C8B-B14F-4D97-AF65-F5344CB8AC3E}">
        <p14:creationId xmlns:p14="http://schemas.microsoft.com/office/powerpoint/2010/main" val="282859404"/>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JS Thread darf nicht blockiert werden</a:t>
            </a:r>
          </a:p>
          <a:p>
            <a:r>
              <a:rPr lang="de-AT" dirty="0" smtClean="0"/>
              <a:t>Etliche lang-laufende Operationen</a:t>
            </a:r>
          </a:p>
          <a:p>
            <a:pPr lvl="1"/>
            <a:r>
              <a:rPr lang="de-AT" dirty="0" smtClean="0"/>
              <a:t>Laden von </a:t>
            </a:r>
            <a:r>
              <a:rPr lang="de-AT" dirty="0" err="1" smtClean="0"/>
              <a:t>Resourcen</a:t>
            </a:r>
            <a:endParaRPr lang="de-AT" dirty="0" smtClean="0"/>
          </a:p>
          <a:p>
            <a:pPr lvl="1"/>
            <a:r>
              <a:rPr lang="de-AT" dirty="0" smtClean="0"/>
              <a:t>Aufrufen von Web-Services</a:t>
            </a:r>
          </a:p>
          <a:p>
            <a:pPr lvl="1"/>
            <a:r>
              <a:rPr lang="de-AT" dirty="0" smtClean="0"/>
              <a:t>Etc.</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87272104"/>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646992" y="3740213"/>
            <a:ext cx="5971091" cy="2836094"/>
          </a:xfrm>
          <a:prstGeom prst="rect">
            <a:avLst/>
          </a:prstGeom>
        </p:spPr>
      </p:pic>
      <p:pic>
        <p:nvPicPr>
          <p:cNvPr id="11" name="Grafik 10"/>
          <p:cNvPicPr>
            <a:picLocks noChangeAspect="1"/>
          </p:cNvPicPr>
          <p:nvPr/>
        </p:nvPicPr>
        <p:blipFill>
          <a:blip r:embed="rId3"/>
          <a:stretch>
            <a:fillRect/>
          </a:stretch>
        </p:blipFill>
        <p:spPr>
          <a:xfrm>
            <a:off x="1218068" y="3579462"/>
            <a:ext cx="8868624" cy="3157595"/>
          </a:xfrm>
          <a:prstGeom prst="rect">
            <a:avLst/>
          </a:prstGeom>
        </p:spPr>
      </p:pic>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sz="3200" dirty="0" smtClean="0"/>
              <a:t>Traditionell durch Callback-Funktionen</a:t>
            </a:r>
          </a:p>
          <a:p>
            <a:pPr lvl="1"/>
            <a:r>
              <a:rPr lang="de-AT" sz="2800" dirty="0" smtClean="0"/>
              <a:t>Funktion die bei Beendung der Operation aufgerufen wird</a:t>
            </a:r>
          </a:p>
          <a:p>
            <a:r>
              <a:rPr lang="de-AT" sz="3334" dirty="0" smtClean="0"/>
              <a:t>Führt zu verschachteltem Code:</a:t>
            </a:r>
          </a:p>
          <a:p>
            <a:endParaRPr lang="de-AT" sz="3334" dirty="0"/>
          </a:p>
        </p:txBody>
      </p:sp>
      <p:sp>
        <p:nvSpPr>
          <p:cNvPr id="4" name="Text Placeholder 3"/>
          <p:cNvSpPr>
            <a:spLocks noGrp="1"/>
          </p:cNvSpPr>
          <p:nvPr>
            <p:ph type="body" sz="quarter" idx="23"/>
          </p:nvPr>
        </p:nvSpPr>
        <p:spPr/>
        <p:txBody>
          <a:bodyPr/>
          <a:lstStyle/>
          <a:p>
            <a:endParaRPr lang="de-AT"/>
          </a:p>
        </p:txBody>
      </p:sp>
      <p:sp>
        <p:nvSpPr>
          <p:cNvPr id="6" name="Pfeil nach rechts 5"/>
          <p:cNvSpPr/>
          <p:nvPr/>
        </p:nvSpPr>
        <p:spPr>
          <a:xfrm>
            <a:off x="1901227" y="4844143"/>
            <a:ext cx="1231271"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Pfeil nach rechts 6"/>
          <p:cNvSpPr/>
          <p:nvPr/>
        </p:nvSpPr>
        <p:spPr>
          <a:xfrm>
            <a:off x="1892173" y="5199543"/>
            <a:ext cx="1901228"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20308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Inhaltsplatzhalter 2"/>
          <p:cNvSpPr>
            <a:spLocks noGrp="1"/>
          </p:cNvSpPr>
          <p:nvPr>
            <p:ph sz="quarter" idx="12"/>
          </p:nvPr>
        </p:nvSpPr>
        <p:spPr/>
        <p:txBody>
          <a:bodyPr/>
          <a:lstStyle/>
          <a:p>
            <a:r>
              <a:rPr lang="de-AT" sz="2800" dirty="0" smtClean="0"/>
              <a:t>Asynchrone Funktion gibt Objekt zurück</a:t>
            </a:r>
          </a:p>
          <a:p>
            <a:pPr lvl="1"/>
            <a:r>
              <a:rPr lang="de-AT" sz="2400" dirty="0" smtClean="0"/>
              <a:t>Ein </a:t>
            </a:r>
            <a:r>
              <a:rPr lang="de-AT" sz="2400" dirty="0" err="1" smtClean="0"/>
              <a:t>Promise</a:t>
            </a:r>
            <a:r>
              <a:rPr lang="de-AT" sz="2400" dirty="0"/>
              <a:t> </a:t>
            </a:r>
            <a:r>
              <a:rPr lang="de-AT" sz="2400" dirty="0" smtClean="0"/>
              <a:t>/ ‚Versprechen‘ für ein Ergebnis</a:t>
            </a:r>
          </a:p>
          <a:p>
            <a:pPr lvl="1"/>
            <a:r>
              <a:rPr lang="de-AT" sz="2400" dirty="0" smtClean="0"/>
              <a:t>beschreibt die Operation</a:t>
            </a:r>
          </a:p>
          <a:p>
            <a:pPr lvl="1"/>
            <a:r>
              <a:rPr lang="de-AT" sz="2400" dirty="0" smtClean="0"/>
              <a:t>Operationen für "</a:t>
            </a:r>
            <a:r>
              <a:rPr lang="de-AT" sz="2400" dirty="0" err="1" smtClean="0"/>
              <a:t>Continuations</a:t>
            </a:r>
            <a:r>
              <a:rPr lang="de-AT" sz="2400" dirty="0" smtClean="0"/>
              <a:t>„</a:t>
            </a:r>
          </a:p>
          <a:p>
            <a:r>
              <a:rPr lang="de-AT" sz="2800" dirty="0" smtClean="0"/>
              <a:t>Native Implementierungen mit </a:t>
            </a:r>
            <a:r>
              <a:rPr lang="de-AT" sz="2800" dirty="0" err="1" smtClean="0"/>
              <a:t>ECMAScript</a:t>
            </a:r>
            <a:r>
              <a:rPr lang="de-AT" sz="2800" dirty="0" smtClean="0"/>
              <a:t> 6</a:t>
            </a:r>
          </a:p>
          <a:p>
            <a:pPr lvl="1"/>
            <a:r>
              <a:rPr lang="de-AT" sz="2266" dirty="0" smtClean="0"/>
              <a:t>Oder mit </a:t>
            </a:r>
            <a:r>
              <a:rPr lang="de-AT" sz="2266" dirty="0" err="1" smtClean="0"/>
              <a:t>Polyfill</a:t>
            </a:r>
            <a:endParaRPr lang="de-AT" sz="2266" dirty="0" smtClean="0"/>
          </a:p>
          <a:p>
            <a:pPr lvl="1"/>
            <a:r>
              <a:rPr lang="de-AT" sz="2400" dirty="0" smtClean="0"/>
              <a:t>Siehe Beispiel</a:t>
            </a:r>
          </a:p>
          <a:p>
            <a:r>
              <a:rPr lang="de-AT" sz="2800" dirty="0" smtClean="0"/>
              <a:t>Library Implementierungen</a:t>
            </a:r>
          </a:p>
          <a:p>
            <a:pPr lvl="1"/>
            <a:r>
              <a:rPr lang="de-AT" sz="2400" dirty="0" smtClean="0"/>
              <a:t>In </a:t>
            </a:r>
            <a:r>
              <a:rPr lang="de-AT" sz="2400" dirty="0" err="1" smtClean="0"/>
              <a:t>AngularJS</a:t>
            </a:r>
            <a:r>
              <a:rPr lang="de-AT" sz="2400" dirty="0" smtClean="0"/>
              <a:t> $q</a:t>
            </a:r>
          </a:p>
          <a:p>
            <a:pPr lvl="1"/>
            <a:r>
              <a:rPr lang="de-AT" sz="2400" dirty="0" smtClean="0"/>
              <a:t>$q als eigene Library</a:t>
            </a:r>
          </a:p>
          <a:p>
            <a:endParaRPr lang="de-AT" sz="2800" dirty="0" smtClean="0"/>
          </a:p>
          <a:p>
            <a:pPr lvl="2"/>
            <a:endParaRPr lang="de-AT" sz="1800" dirty="0" smtClean="0"/>
          </a:p>
          <a:p>
            <a:pPr lvl="2"/>
            <a:endParaRPr lang="de-AT" sz="1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715454794"/>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3694" y="1690688"/>
            <a:ext cx="7187469" cy="4999635"/>
          </a:xfrm>
          <a:prstGeom prst="rect">
            <a:avLst/>
          </a:prstGeom>
        </p:spPr>
      </p:pic>
      <p:pic>
        <p:nvPicPr>
          <p:cNvPr id="5" name="Grafik 4"/>
          <p:cNvPicPr>
            <a:picLocks noChangeAspect="1"/>
          </p:cNvPicPr>
          <p:nvPr/>
        </p:nvPicPr>
        <p:blipFill>
          <a:blip r:embed="rId3"/>
          <a:stretch>
            <a:fillRect/>
          </a:stretch>
        </p:blipFill>
        <p:spPr>
          <a:xfrm>
            <a:off x="4097428" y="1690688"/>
            <a:ext cx="6848475" cy="4152900"/>
          </a:xfrm>
          <a:prstGeom prst="rect">
            <a:avLst/>
          </a:prstGeom>
        </p:spPr>
      </p:pic>
    </p:spTree>
    <p:extLst>
      <p:ext uri="{BB962C8B-B14F-4D97-AF65-F5344CB8AC3E}">
        <p14:creationId xmlns:p14="http://schemas.microsoft.com/office/powerpoint/2010/main" val="586345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Async</a:t>
            </a:r>
            <a:r>
              <a:rPr lang="de-AT" dirty="0" smtClean="0"/>
              <a:t> / </a:t>
            </a:r>
            <a:r>
              <a:rPr lang="de-AT" dirty="0" err="1" smtClean="0"/>
              <a:t>Await</a:t>
            </a:r>
            <a:r>
              <a:rPr lang="de-AT" dirty="0" smtClean="0"/>
              <a:t> (ES7)</a:t>
            </a:r>
            <a:endParaRPr lang="de-AT" dirty="0"/>
          </a:p>
        </p:txBody>
      </p:sp>
      <p:sp>
        <p:nvSpPr>
          <p:cNvPr id="3" name="Inhaltsplatzhalter 2"/>
          <p:cNvSpPr>
            <a:spLocks noGrp="1"/>
          </p:cNvSpPr>
          <p:nvPr>
            <p:ph sz="quarter" idx="12"/>
          </p:nvPr>
        </p:nvSpPr>
        <p:spPr/>
        <p:txBody>
          <a:bodyPr/>
          <a:lstStyle/>
          <a:p>
            <a:r>
              <a:rPr lang="de-AT" sz="3200" dirty="0" smtClean="0"/>
              <a:t>Syntaktischer Zucker für </a:t>
            </a:r>
            <a:r>
              <a:rPr lang="de-AT" sz="3200" dirty="0" err="1" smtClean="0"/>
              <a:t>then</a:t>
            </a:r>
            <a:r>
              <a:rPr lang="de-AT" sz="3200" dirty="0" smtClean="0"/>
              <a:t>() / catch:</a:t>
            </a:r>
          </a:p>
          <a:p>
            <a:pPr lvl="1"/>
            <a:r>
              <a:rPr lang="de-AT" sz="2800" dirty="0" smtClean="0"/>
              <a:t>Nur in Microsoft Edge </a:t>
            </a:r>
          </a:p>
          <a:p>
            <a:pPr lvl="1"/>
            <a:r>
              <a:rPr lang="de-AT" sz="2800" dirty="0" smtClean="0"/>
              <a:t>Neue </a:t>
            </a:r>
            <a:r>
              <a:rPr lang="de-AT" sz="2800" dirty="0" err="1" smtClean="0"/>
              <a:t>key-words</a:t>
            </a:r>
            <a:r>
              <a:rPr lang="de-AT" sz="2800" dirty="0" smtClean="0"/>
              <a:t> </a:t>
            </a:r>
            <a:r>
              <a:rPr lang="de-AT" sz="2800" dirty="0" err="1" smtClean="0"/>
              <a:t>async</a:t>
            </a:r>
            <a:r>
              <a:rPr lang="de-AT" sz="2800" dirty="0" smtClean="0"/>
              <a:t>/</a:t>
            </a:r>
            <a:r>
              <a:rPr lang="de-AT" sz="2800" dirty="0" err="1" smtClean="0"/>
              <a:t>await</a:t>
            </a:r>
            <a:endParaRPr lang="de-AT" sz="2800" dirty="0" smtClean="0"/>
          </a:p>
          <a:p>
            <a:pPr lvl="1"/>
            <a:r>
              <a:rPr lang="de-AT" sz="2800" dirty="0" smtClean="0"/>
              <a:t>Funktionen werden als </a:t>
            </a:r>
            <a:r>
              <a:rPr lang="de-AT" sz="2800" dirty="0" err="1" smtClean="0"/>
              <a:t>async</a:t>
            </a:r>
            <a:r>
              <a:rPr lang="de-AT" sz="2800" dirty="0" smtClean="0"/>
              <a:t> markiert</a:t>
            </a:r>
          </a:p>
          <a:p>
            <a:pPr lvl="1"/>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72355" y="4237305"/>
            <a:ext cx="7349236" cy="2480367"/>
          </a:xfrm>
          <a:prstGeom prst="rect">
            <a:avLst/>
          </a:prstGeom>
        </p:spPr>
      </p:pic>
    </p:spTree>
    <p:extLst>
      <p:ext uri="{BB962C8B-B14F-4D97-AF65-F5344CB8AC3E}">
        <p14:creationId xmlns:p14="http://schemas.microsoft.com/office/powerpoint/2010/main" val="2125792035"/>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software architects presentation template V4</Template>
  <TotalTime>0</TotalTime>
  <Words>2303</Words>
  <Application>Microsoft Office PowerPoint</Application>
  <PresentationFormat>Widescreen</PresentationFormat>
  <Paragraphs>621</Paragraphs>
  <Slides>108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108</vt:i4>
      </vt:variant>
    </vt:vector>
  </HeadingPairs>
  <TitlesOfParts>
    <vt:vector size="117" baseType="lpstr">
      <vt:lpstr>ＭＳ Ｐゴシック</vt:lpstr>
      <vt:lpstr>Arial</vt:lpstr>
      <vt:lpstr>Consolas</vt:lpstr>
      <vt:lpstr>Courier New</vt:lpstr>
      <vt:lpstr>Segoe UI</vt:lpstr>
      <vt:lpstr>Segoe UI Light</vt:lpstr>
      <vt:lpstr>Segoe UI Semilight</vt:lpstr>
      <vt:lpstr>Wingdings 3</vt:lpstr>
      <vt:lpstr>Larissa-Design</vt:lpstr>
      <vt:lpstr>JavaScript</vt:lpstr>
      <vt:lpstr>Before we start ….</vt:lpstr>
      <vt:lpstr>JavaScript feels like…</vt:lpstr>
      <vt:lpstr>This is a journey!</vt:lpstr>
      <vt:lpstr>PowerPoint Presentation</vt:lpstr>
      <vt:lpstr>Was ist JavaScript?</vt:lpstr>
      <vt:lpstr>Warum JavaScript?</vt:lpstr>
      <vt:lpstr>Was brauche ich, um JavaScript auszuführen?</vt:lpstr>
      <vt:lpstr>Wo finde ich Dokumentation?</vt:lpstr>
      <vt:lpstr>Unterstützt das Browser XY?</vt:lpstr>
      <vt:lpstr>Embedded Scripts</vt:lpstr>
      <vt:lpstr>External Scripts</vt:lpstr>
      <vt:lpstr>External Scripts</vt:lpstr>
      <vt:lpstr>Script ausführung</vt:lpstr>
      <vt:lpstr>Page Refresh</vt:lpstr>
      <vt:lpstr>Single Page Applications (SPA)</vt:lpstr>
      <vt:lpstr>http:// vs. file:///</vt:lpstr>
      <vt:lpstr>Debugger</vt:lpstr>
      <vt:lpstr>Debugger</vt:lpstr>
      <vt:lpstr>Auf die Seite schreiben</vt:lpstr>
      <vt:lpstr>DOM Events</vt:lpstr>
      <vt:lpstr>JS von Buttons aufrufen</vt:lpstr>
      <vt:lpstr>Ausdrücke</vt:lpstr>
      <vt:lpstr>Kommentare</vt:lpstr>
      <vt:lpstr>Variablen</vt:lpstr>
      <vt:lpstr>Sichtbarkeit von Variablen</vt:lpstr>
      <vt:lpstr>Variablen</vt:lpstr>
      <vt:lpstr>Undefined &amp; Null</vt:lpstr>
      <vt:lpstr>Dynamisch Typisierung</vt:lpstr>
      <vt:lpstr>Dynamische Typisierung</vt:lpstr>
      <vt:lpstr>Dynamische Typisierung</vt:lpstr>
      <vt:lpstr>Literale</vt:lpstr>
      <vt:lpstr>Bool‘sche Literale</vt:lpstr>
      <vt:lpstr>Fließkomma Literale</vt:lpstr>
      <vt:lpstr>Ganzzahl (Integer) Literale</vt:lpstr>
      <vt:lpstr>String Literale</vt:lpstr>
      <vt:lpstr>Escape Characters</vt:lpstr>
      <vt:lpstr>' und " mischen</vt:lpstr>
      <vt:lpstr>Multi-line Strings</vt:lpstr>
      <vt:lpstr>Block Statement</vt:lpstr>
      <vt:lpstr>Block Statement</vt:lpstr>
      <vt:lpstr>if(){ } else if () { } else { }</vt:lpstr>
      <vt:lpstr>Bedingungen</vt:lpstr>
      <vt:lpstr>Falsy</vt:lpstr>
      <vt:lpstr>switch</vt:lpstr>
      <vt:lpstr>Switch</vt:lpstr>
      <vt:lpstr>Exceptions</vt:lpstr>
      <vt:lpstr>Exceptions</vt:lpstr>
      <vt:lpstr>for () {} - Schleifen</vt:lpstr>
      <vt:lpstr>while() {} Schleifen</vt:lpstr>
      <vt:lpstr>do {} while() Schleifen</vt:lpstr>
      <vt:lpstr>break</vt:lpstr>
      <vt:lpstr>continue</vt:lpstr>
      <vt:lpstr>for … in Schleifen</vt:lpstr>
      <vt:lpstr>Objekte</vt:lpstr>
      <vt:lpstr>Objekte anlegen</vt:lpstr>
      <vt:lpstr>Zugriff auf Properties</vt:lpstr>
      <vt:lpstr>Index Operator</vt:lpstr>
      <vt:lpstr>Objektverweise</vt:lpstr>
      <vt:lpstr>Über Properties iterieren</vt:lpstr>
      <vt:lpstr>Properties löschen</vt:lpstr>
      <vt:lpstr>Arrays</vt:lpstr>
      <vt:lpstr>Array Literal</vt:lpstr>
      <vt:lpstr>Arrays modifizieren</vt:lpstr>
      <vt:lpstr>Push / Pop</vt:lpstr>
      <vt:lpstr>reverse</vt:lpstr>
      <vt:lpstr>sort</vt:lpstr>
      <vt:lpstr>concat</vt:lpstr>
      <vt:lpstr>shift / unshift</vt:lpstr>
      <vt:lpstr>slice</vt:lpstr>
      <vt:lpstr>splice</vt:lpstr>
      <vt:lpstr>splice</vt:lpstr>
      <vt:lpstr>splice</vt:lpstr>
      <vt:lpstr>.length</vt:lpstr>
      <vt:lpstr>Funktionen</vt:lpstr>
      <vt:lpstr>Funktionen</vt:lpstr>
      <vt:lpstr>Funktions Literal</vt:lpstr>
      <vt:lpstr>Funktionsargumente / Optionale Parameter</vt:lpstr>
      <vt:lpstr>Mehr / Optionale Parameter</vt:lpstr>
      <vt:lpstr>arguments</vt:lpstr>
      <vt:lpstr>Verschachtelte Funktionen</vt:lpstr>
      <vt:lpstr>Scopes / Sichtbarkeit von Variablen</vt:lpstr>
      <vt:lpstr>Funktionen sind Daten</vt:lpstr>
      <vt:lpstr>Wie funktioniert das?</vt:lpstr>
      <vt:lpstr>Konstruktor Funktionen</vt:lpstr>
      <vt:lpstr>this</vt:lpstr>
      <vt:lpstr>prototype</vt:lpstr>
      <vt:lpstr>prototype</vt:lpstr>
      <vt:lpstr>prototype</vt:lpstr>
      <vt:lpstr>Prototypische Vererbung</vt:lpstr>
      <vt:lpstr>Prototypische Vererbung</vt:lpstr>
      <vt:lpstr>Prototypische Vererbung</vt:lpstr>
      <vt:lpstr>Namespace Pollution</vt:lpstr>
      <vt:lpstr>Modules</vt:lpstr>
      <vt:lpstr>Promises (motivation)</vt:lpstr>
      <vt:lpstr>Promises (motivation)</vt:lpstr>
      <vt:lpstr>Promises</vt:lpstr>
      <vt:lpstr>Promises</vt:lpstr>
      <vt:lpstr>Async / Await (ES7)</vt:lpstr>
      <vt:lpstr>Enterprise JavaScript</vt:lpstr>
      <vt:lpstr>Enterprise JavaScript</vt:lpstr>
      <vt:lpstr>Ausblick: ECMAScript 6</vt:lpstr>
      <vt:lpstr>classes</vt:lpstr>
      <vt:lpstr>let</vt:lpstr>
      <vt:lpstr>Fat Arrow functions</vt:lpstr>
      <vt:lpstr>Template strings</vt:lpstr>
      <vt:lpstr>Q &amp; 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Philipp Aumayr</dc:creator>
  <cp:lastModifiedBy>Philipp Aumayr</cp:lastModifiedBy>
  <cp:revision>284</cp:revision>
  <dcterms:created xsi:type="dcterms:W3CDTF">2015-09-30T13:11:36Z</dcterms:created>
  <dcterms:modified xsi:type="dcterms:W3CDTF">2015-10-20T13:19:02Z</dcterms:modified>
</cp:coreProperties>
</file>